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22"/>
  </p:notesMasterIdLst>
  <p:handoutMasterIdLst>
    <p:handoutMasterId r:id="rId23"/>
  </p:handoutMasterIdLst>
  <p:sldIdLst>
    <p:sldId id="534" r:id="rId2"/>
    <p:sldId id="625" r:id="rId3"/>
    <p:sldId id="842" r:id="rId4"/>
    <p:sldId id="843" r:id="rId5"/>
    <p:sldId id="751" r:id="rId6"/>
    <p:sldId id="840" r:id="rId7"/>
    <p:sldId id="841" r:id="rId8"/>
    <p:sldId id="758" r:id="rId9"/>
    <p:sldId id="669" r:id="rId10"/>
    <p:sldId id="672" r:id="rId11"/>
    <p:sldId id="809" r:id="rId12"/>
    <p:sldId id="698" r:id="rId13"/>
    <p:sldId id="844" r:id="rId14"/>
    <p:sldId id="817" r:id="rId15"/>
    <p:sldId id="846" r:id="rId16"/>
    <p:sldId id="847" r:id="rId17"/>
    <p:sldId id="718" r:id="rId18"/>
    <p:sldId id="812" r:id="rId19"/>
    <p:sldId id="845" r:id="rId20"/>
    <p:sldId id="501" r:id="rId21"/>
  </p:sldIdLst>
  <p:sldSz cx="9144000" cy="6858000" type="screen4x3"/>
  <p:notesSz cx="6769100" cy="9906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2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2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2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2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F33CC"/>
    <a:srgbClr val="0066FF"/>
    <a:srgbClr val="00FF00"/>
    <a:srgbClr val="FF3300"/>
    <a:srgbClr val="FF99CC"/>
    <a:srgbClr val="FF9933"/>
    <a:srgbClr val="FF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34" autoAdjust="0"/>
    <p:restoredTop sz="81883" autoAdjust="0"/>
  </p:normalViewPr>
  <p:slideViewPr>
    <p:cSldViewPr>
      <p:cViewPr varScale="1">
        <p:scale>
          <a:sx n="90" d="100"/>
          <a:sy n="90" d="100"/>
        </p:scale>
        <p:origin x="126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12276"/>
    </p:cViewPr>
  </p:sorterViewPr>
  <p:notesViewPr>
    <p:cSldViewPr>
      <p:cViewPr varScale="1">
        <p:scale>
          <a:sx n="77" d="100"/>
          <a:sy n="77" d="100"/>
        </p:scale>
        <p:origin x="337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1164893974124122E-2"/>
          <c:y val="3.9245385949237786E-2"/>
          <c:w val="0.68248806749339042"/>
          <c:h val="0.87220157925646358"/>
        </c:manualLayout>
      </c:layout>
      <c:lineChart>
        <c:grouping val="standard"/>
        <c:varyColors val="0"/>
        <c:ser>
          <c:idx val="0"/>
          <c:order val="0"/>
          <c:tx>
            <c:strRef>
              <c:f>'Diagramm registierte Stuten '!$B$1</c:f>
              <c:strCache>
                <c:ptCount val="1"/>
                <c:pt idx="0">
                  <c:v>Spezialrassen</c:v>
                </c:pt>
              </c:strCache>
            </c:strRef>
          </c:tx>
          <c:dLbls>
            <c:dLbl>
              <c:idx val="0"/>
              <c:layout>
                <c:manualLayout>
                  <c:x val="-2.0300446609825398E-2"/>
                  <c:y val="-4.2417815482502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3C-4573-B5A3-D7995DD7D4B6}"/>
                </c:ext>
              </c:extLst>
            </c:dLbl>
            <c:dLbl>
              <c:idx val="1"/>
              <c:layout>
                <c:manualLayout>
                  <c:x val="-2.2330491270807957E-2"/>
                  <c:y val="-5.3022269353128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3C-4573-B5A3-D7995DD7D4B6}"/>
                </c:ext>
              </c:extLst>
            </c:dLbl>
            <c:dLbl>
              <c:idx val="2"/>
              <c:layout>
                <c:manualLayout>
                  <c:x val="-1.4210312626877828E-2"/>
                  <c:y val="-4.9487451396253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3C-4573-B5A3-D7995DD7D4B6}"/>
                </c:ext>
              </c:extLst>
            </c:dLbl>
            <c:dLbl>
              <c:idx val="3"/>
              <c:layout>
                <c:manualLayout>
                  <c:x val="-1.4210312626877792E-2"/>
                  <c:y val="-5.6557087310003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3C-4573-B5A3-D7995DD7D4B6}"/>
                </c:ext>
              </c:extLst>
            </c:dLbl>
            <c:dLbl>
              <c:idx val="4"/>
              <c:layout>
                <c:manualLayout>
                  <c:x val="-2.0300446609825416E-2"/>
                  <c:y val="-5.3022269353128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3C-4573-B5A3-D7995DD7D4B6}"/>
                </c:ext>
              </c:extLst>
            </c:dLbl>
            <c:dLbl>
              <c:idx val="5"/>
              <c:layout>
                <c:manualLayout>
                  <c:x val="-2.0300446609825416E-2"/>
                  <c:y val="-5.6557087310003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3C-4573-B5A3-D7995DD7D4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'Diagramm registierte Stuten '!$A$2:$A$11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'Diagramm registierte Stuten '!$B$2:$B$11</c:f>
              <c:numCache>
                <c:formatCode>General</c:formatCode>
                <c:ptCount val="10"/>
                <c:pt idx="0">
                  <c:v>392</c:v>
                </c:pt>
                <c:pt idx="1">
                  <c:v>379</c:v>
                </c:pt>
                <c:pt idx="2">
                  <c:v>378</c:v>
                </c:pt>
                <c:pt idx="3">
                  <c:v>345</c:v>
                </c:pt>
                <c:pt idx="4">
                  <c:v>320</c:v>
                </c:pt>
                <c:pt idx="5">
                  <c:v>414</c:v>
                </c:pt>
                <c:pt idx="6">
                  <c:v>348</c:v>
                </c:pt>
                <c:pt idx="7">
                  <c:v>440</c:v>
                </c:pt>
                <c:pt idx="8">
                  <c:v>435</c:v>
                </c:pt>
                <c:pt idx="9">
                  <c:v>457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53C-4573-B5A3-D7995DD7D4B6}"/>
            </c:ext>
          </c:extLst>
        </c:ser>
        <c:ser>
          <c:idx val="1"/>
          <c:order val="1"/>
          <c:tx>
            <c:strRef>
              <c:f>'Diagramm registierte Stuten '!$C$1</c:f>
              <c:strCache>
                <c:ptCount val="1"/>
                <c:pt idx="0">
                  <c:v>Pony/ Kleinpferde</c:v>
                </c:pt>
              </c:strCache>
            </c:strRef>
          </c:tx>
          <c:dLbls>
            <c:dLbl>
              <c:idx val="0"/>
              <c:layout>
                <c:manualLayout>
                  <c:x val="-1.6240357287860333E-2"/>
                  <c:y val="-4.5952633439377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3C-4573-B5A3-D7995DD7D4B6}"/>
                </c:ext>
              </c:extLst>
            </c:dLbl>
            <c:dLbl>
              <c:idx val="1"/>
              <c:layout>
                <c:manualLayout>
                  <c:x val="-1.0150223304912708E-2"/>
                  <c:y val="-5.6557087310003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53C-4573-B5A3-D7995DD7D4B6}"/>
                </c:ext>
              </c:extLst>
            </c:dLbl>
            <c:dLbl>
              <c:idx val="2"/>
              <c:layout>
                <c:manualLayout>
                  <c:x val="-1.6240357287860371E-2"/>
                  <c:y val="-4.2417815482502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53C-4573-B5A3-D7995DD7D4B6}"/>
                </c:ext>
              </c:extLst>
            </c:dLbl>
            <c:dLbl>
              <c:idx val="3"/>
              <c:layout>
                <c:manualLayout>
                  <c:x val="-1.4210312626877792E-2"/>
                  <c:y val="-4.9487451396253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53C-4573-B5A3-D7995DD7D4B6}"/>
                </c:ext>
              </c:extLst>
            </c:dLbl>
            <c:dLbl>
              <c:idx val="4"/>
              <c:layout>
                <c:manualLayout>
                  <c:x val="-1.0150223304912708E-2"/>
                  <c:y val="-4.2417815482502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53C-4573-B5A3-D7995DD7D4B6}"/>
                </c:ext>
              </c:extLst>
            </c:dLbl>
            <c:dLbl>
              <c:idx val="5"/>
              <c:layout>
                <c:manualLayout>
                  <c:x val="-1.0150223304912708E-2"/>
                  <c:y val="-4.2417815482502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53C-4573-B5A3-D7995DD7D4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'Diagramm registierte Stuten '!$A$2:$A$11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'Diagramm registierte Stuten '!$C$2:$C$11</c:f>
              <c:numCache>
                <c:formatCode>General</c:formatCode>
                <c:ptCount val="10"/>
                <c:pt idx="0">
                  <c:v>1895</c:v>
                </c:pt>
                <c:pt idx="1">
                  <c:v>1763</c:v>
                </c:pt>
                <c:pt idx="2">
                  <c:v>1711</c:v>
                </c:pt>
                <c:pt idx="3">
                  <c:v>1689</c:v>
                </c:pt>
                <c:pt idx="4">
                  <c:v>1658</c:v>
                </c:pt>
                <c:pt idx="5">
                  <c:v>1668</c:v>
                </c:pt>
                <c:pt idx="6">
                  <c:v>1593</c:v>
                </c:pt>
                <c:pt idx="7">
                  <c:v>1490</c:v>
                </c:pt>
                <c:pt idx="8">
                  <c:v>1530</c:v>
                </c:pt>
                <c:pt idx="9">
                  <c:v>1723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953C-4573-B5A3-D7995DD7D4B6}"/>
            </c:ext>
          </c:extLst>
        </c:ser>
        <c:ser>
          <c:idx val="2"/>
          <c:order val="2"/>
          <c:tx>
            <c:strRef>
              <c:f>'Diagramm registierte Stuten '!$D$1</c:f>
              <c:strCache>
                <c:ptCount val="1"/>
                <c:pt idx="0">
                  <c:v>Kaltblüter</c:v>
                </c:pt>
              </c:strCache>
            </c:strRef>
          </c:tx>
          <c:dLbls>
            <c:dLbl>
              <c:idx val="3"/>
              <c:layout>
                <c:manualLayout>
                  <c:x val="-6.0901339829476245E-3"/>
                  <c:y val="-2.8278543655001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53C-4573-B5A3-D7995DD7D4B6}"/>
                </c:ext>
              </c:extLst>
            </c:dLbl>
            <c:dLbl>
              <c:idx val="4"/>
              <c:layout>
                <c:manualLayout>
                  <c:x val="0"/>
                  <c:y val="-4.2417815482502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53C-4573-B5A3-D7995DD7D4B6}"/>
                </c:ext>
              </c:extLst>
            </c:dLbl>
            <c:dLbl>
              <c:idx val="5"/>
              <c:layout>
                <c:manualLayout>
                  <c:x val="-2.0300446609825416E-3"/>
                  <c:y val="-4.2417815482502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53C-4573-B5A3-D7995DD7D4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'Diagramm registierte Stuten '!$A$2:$A$11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'Diagramm registierte Stuten '!$D$2:$D$11</c:f>
              <c:numCache>
                <c:formatCode>General</c:formatCode>
                <c:ptCount val="10"/>
                <c:pt idx="3">
                  <c:v>39</c:v>
                </c:pt>
                <c:pt idx="4">
                  <c:v>58</c:v>
                </c:pt>
                <c:pt idx="5">
                  <c:v>49</c:v>
                </c:pt>
                <c:pt idx="6">
                  <c:v>55</c:v>
                </c:pt>
                <c:pt idx="7">
                  <c:v>58</c:v>
                </c:pt>
                <c:pt idx="8">
                  <c:v>122</c:v>
                </c:pt>
                <c:pt idx="9">
                  <c:v>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953C-4573-B5A3-D7995DD7D4B6}"/>
            </c:ext>
          </c:extLst>
        </c:ser>
        <c:ser>
          <c:idx val="3"/>
          <c:order val="3"/>
          <c:tx>
            <c:strRef>
              <c:f>'Diagramm registierte Stuten '!$E$1</c:f>
              <c:strCache>
                <c:ptCount val="1"/>
                <c:pt idx="0">
                  <c:v>Gesamt</c:v>
                </c:pt>
              </c:strCache>
            </c:strRef>
          </c:tx>
          <c:dLbls>
            <c:dLbl>
              <c:idx val="0"/>
              <c:layout>
                <c:manualLayout>
                  <c:x val="-1.4210312626877773E-2"/>
                  <c:y val="-4.2417815482502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53C-4573-B5A3-D7995DD7D4B6}"/>
                </c:ext>
              </c:extLst>
            </c:dLbl>
            <c:dLbl>
              <c:idx val="1"/>
              <c:layout>
                <c:manualLayout>
                  <c:x val="-1.4210312626877792E-2"/>
                  <c:y val="-6.362672322375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53C-4573-B5A3-D7995DD7D4B6}"/>
                </c:ext>
              </c:extLst>
            </c:dLbl>
            <c:dLbl>
              <c:idx val="2"/>
              <c:layout>
                <c:manualLayout>
                  <c:x val="-2.4360535931790536E-2"/>
                  <c:y val="-4.5952633439377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53C-4573-B5A3-D7995DD7D4B6}"/>
                </c:ext>
              </c:extLst>
            </c:dLbl>
            <c:dLbl>
              <c:idx val="3"/>
              <c:layout>
                <c:manualLayout>
                  <c:x val="-1.8270401948842874E-2"/>
                  <c:y val="-6.7161541180629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53C-4573-B5A3-D7995DD7D4B6}"/>
                </c:ext>
              </c:extLst>
            </c:dLbl>
            <c:dLbl>
              <c:idx val="4"/>
              <c:layout>
                <c:manualLayout>
                  <c:x val="-2.4360535931790498E-2"/>
                  <c:y val="-5.3022269353128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53C-4573-B5A3-D7995DD7D4B6}"/>
                </c:ext>
              </c:extLst>
            </c:dLbl>
            <c:dLbl>
              <c:idx val="5"/>
              <c:layout>
                <c:manualLayout>
                  <c:x val="-1.8270401948842874E-2"/>
                  <c:y val="-4.5952633439377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53C-4573-B5A3-D7995DD7D4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'Diagramm registierte Stuten '!$A$2:$A$11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'Diagramm registierte Stuten '!$E$2:$E$11</c:f>
              <c:numCache>
                <c:formatCode>General</c:formatCode>
                <c:ptCount val="10"/>
                <c:pt idx="0">
                  <c:v>2287</c:v>
                </c:pt>
                <c:pt idx="1">
                  <c:v>2142</c:v>
                </c:pt>
                <c:pt idx="2">
                  <c:v>2089</c:v>
                </c:pt>
                <c:pt idx="3">
                  <c:v>2073</c:v>
                </c:pt>
                <c:pt idx="4">
                  <c:v>2035</c:v>
                </c:pt>
                <c:pt idx="5">
                  <c:v>2131</c:v>
                </c:pt>
                <c:pt idx="6">
                  <c:v>1996</c:v>
                </c:pt>
                <c:pt idx="7">
                  <c:v>1988</c:v>
                </c:pt>
                <c:pt idx="8">
                  <c:v>2087</c:v>
                </c:pt>
                <c:pt idx="9">
                  <c:v>2285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953C-4573-B5A3-D7995DD7D4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099648"/>
        <c:axId val="147101184"/>
      </c:lineChart>
      <c:catAx>
        <c:axId val="14709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7101184"/>
        <c:crosses val="autoZero"/>
        <c:auto val="1"/>
        <c:lblAlgn val="ctr"/>
        <c:lblOffset val="100"/>
        <c:noMultiLvlLbl val="0"/>
      </c:catAx>
      <c:valAx>
        <c:axId val="147101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0996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'Diagramm eingetragene Hengste '!$A$2:$A$11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'Diagramm eingetragene Hengste '!$B$2:$B$11</c:f>
              <c:numCache>
                <c:formatCode>General</c:formatCode>
                <c:ptCount val="10"/>
                <c:pt idx="0">
                  <c:v>458</c:v>
                </c:pt>
                <c:pt idx="1">
                  <c:v>451</c:v>
                </c:pt>
                <c:pt idx="2">
                  <c:v>437</c:v>
                </c:pt>
                <c:pt idx="3">
                  <c:v>428</c:v>
                </c:pt>
                <c:pt idx="4">
                  <c:v>435</c:v>
                </c:pt>
                <c:pt idx="5">
                  <c:v>447</c:v>
                </c:pt>
                <c:pt idx="6">
                  <c:v>350</c:v>
                </c:pt>
                <c:pt idx="7">
                  <c:v>380</c:v>
                </c:pt>
                <c:pt idx="8">
                  <c:v>422</c:v>
                </c:pt>
                <c:pt idx="9">
                  <c:v>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87-412F-9307-A4F6AC131F9E}"/>
            </c:ext>
          </c:extLst>
        </c:ser>
        <c:ser>
          <c:idx val="1"/>
          <c:order val="1"/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'Diagramm eingetragene Hengste '!$A$2:$A$11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'Diagramm eingetragene Hengste '!$C$2:$C$11</c:f>
              <c:numCache>
                <c:formatCode>General</c:formatCode>
                <c:ptCount val="10"/>
                <c:pt idx="0">
                  <c:v>348</c:v>
                </c:pt>
                <c:pt idx="1">
                  <c:v>337</c:v>
                </c:pt>
                <c:pt idx="2">
                  <c:v>319</c:v>
                </c:pt>
                <c:pt idx="3">
                  <c:v>320</c:v>
                </c:pt>
                <c:pt idx="4">
                  <c:v>334</c:v>
                </c:pt>
                <c:pt idx="5">
                  <c:v>316</c:v>
                </c:pt>
                <c:pt idx="6">
                  <c:v>244</c:v>
                </c:pt>
                <c:pt idx="7">
                  <c:v>259</c:v>
                </c:pt>
                <c:pt idx="8">
                  <c:v>290</c:v>
                </c:pt>
                <c:pt idx="9">
                  <c:v>318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87-412F-9307-A4F6AC131F9E}"/>
            </c:ext>
          </c:extLst>
        </c:ser>
        <c:ser>
          <c:idx val="2"/>
          <c:order val="2"/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'Diagramm eingetragene Hengste '!$A$2:$A$11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'Diagramm eingetragene Hengste '!$D$2:$D$11</c:f>
              <c:numCache>
                <c:formatCode>General</c:formatCode>
                <c:ptCount val="10"/>
                <c:pt idx="0">
                  <c:v>110</c:v>
                </c:pt>
                <c:pt idx="1">
                  <c:v>114</c:v>
                </c:pt>
                <c:pt idx="2">
                  <c:v>118</c:v>
                </c:pt>
                <c:pt idx="3">
                  <c:v>98</c:v>
                </c:pt>
                <c:pt idx="4">
                  <c:v>88</c:v>
                </c:pt>
                <c:pt idx="5">
                  <c:v>119</c:v>
                </c:pt>
                <c:pt idx="6">
                  <c:v>97</c:v>
                </c:pt>
                <c:pt idx="7">
                  <c:v>108</c:v>
                </c:pt>
                <c:pt idx="8">
                  <c:v>100</c:v>
                </c:pt>
                <c:pt idx="9">
                  <c:v>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787-412F-9307-A4F6AC131F9E}"/>
            </c:ext>
          </c:extLst>
        </c:ser>
        <c:ser>
          <c:idx val="3"/>
          <c:order val="3"/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4"/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'Diagramm eingetragene Hengste '!$A$2:$A$11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'Diagramm eingetragene Hengste '!$E$2:$E$11</c:f>
              <c:numCache>
                <c:formatCode>General</c:formatCode>
                <c:ptCount val="10"/>
                <c:pt idx="3">
                  <c:v>10</c:v>
                </c:pt>
                <c:pt idx="4">
                  <c:v>13</c:v>
                </c:pt>
                <c:pt idx="5">
                  <c:v>12</c:v>
                </c:pt>
                <c:pt idx="6">
                  <c:v>9</c:v>
                </c:pt>
                <c:pt idx="7">
                  <c:v>13</c:v>
                </c:pt>
                <c:pt idx="8">
                  <c:v>32</c:v>
                </c:pt>
                <c:pt idx="9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787-412F-9307-A4F6AC131F9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6506496"/>
        <c:axId val="146508032"/>
      </c:lineChart>
      <c:catAx>
        <c:axId val="14650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6508032"/>
        <c:crosses val="autoZero"/>
        <c:auto val="1"/>
        <c:lblAlgn val="ctr"/>
        <c:lblOffset val="100"/>
        <c:noMultiLvlLbl val="0"/>
      </c:catAx>
      <c:valAx>
        <c:axId val="14650803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650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200"/>
      </a:pPr>
      <a:endParaRPr lang="de-D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'Registierte Fohlen Diagramm'!$B$1</c:f>
              <c:strCache>
                <c:ptCount val="1"/>
                <c:pt idx="0">
                  <c:v>Gesamt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'Registierte Fohlen Diagramm'!$A$2:$A$13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'Registierte Fohlen Diagramm'!$B$2:$B$13</c:f>
              <c:numCache>
                <c:formatCode>General</c:formatCode>
                <c:ptCount val="12"/>
                <c:pt idx="0">
                  <c:v>798</c:v>
                </c:pt>
                <c:pt idx="1">
                  <c:v>800</c:v>
                </c:pt>
                <c:pt idx="2">
                  <c:v>699</c:v>
                </c:pt>
                <c:pt idx="3">
                  <c:v>638</c:v>
                </c:pt>
                <c:pt idx="4">
                  <c:v>660</c:v>
                </c:pt>
                <c:pt idx="5">
                  <c:v>656</c:v>
                </c:pt>
                <c:pt idx="6">
                  <c:v>692</c:v>
                </c:pt>
                <c:pt idx="7">
                  <c:v>701</c:v>
                </c:pt>
                <c:pt idx="8">
                  <c:v>706</c:v>
                </c:pt>
                <c:pt idx="9">
                  <c:v>683</c:v>
                </c:pt>
                <c:pt idx="10">
                  <c:v>809</c:v>
                </c:pt>
                <c:pt idx="11">
                  <c:v>934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B3-488C-9057-0EB29564FC8B}"/>
            </c:ext>
          </c:extLst>
        </c:ser>
        <c:ser>
          <c:idx val="1"/>
          <c:order val="1"/>
          <c:tx>
            <c:strRef>
              <c:f>'Registierte Fohlen Diagramm'!$C$1</c:f>
              <c:strCache>
                <c:ptCount val="1"/>
                <c:pt idx="0">
                  <c:v>Spezialrassen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'Registierte Fohlen Diagramm'!$A$2:$A$13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'Registierte Fohlen Diagramm'!$C$2:$C$13</c:f>
              <c:numCache>
                <c:formatCode>General</c:formatCode>
                <c:ptCount val="12"/>
                <c:pt idx="0">
                  <c:v>102</c:v>
                </c:pt>
                <c:pt idx="1">
                  <c:v>102</c:v>
                </c:pt>
                <c:pt idx="2">
                  <c:v>96</c:v>
                </c:pt>
                <c:pt idx="3">
                  <c:v>84</c:v>
                </c:pt>
                <c:pt idx="4">
                  <c:v>110</c:v>
                </c:pt>
                <c:pt idx="5">
                  <c:v>96</c:v>
                </c:pt>
                <c:pt idx="6">
                  <c:v>94</c:v>
                </c:pt>
                <c:pt idx="7">
                  <c:v>101</c:v>
                </c:pt>
                <c:pt idx="8">
                  <c:v>90</c:v>
                </c:pt>
                <c:pt idx="9">
                  <c:v>128</c:v>
                </c:pt>
                <c:pt idx="10">
                  <c:v>123</c:v>
                </c:pt>
                <c:pt idx="11">
                  <c:v>156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B3-488C-9057-0EB29564FC8B}"/>
            </c:ext>
          </c:extLst>
        </c:ser>
        <c:ser>
          <c:idx val="2"/>
          <c:order val="2"/>
          <c:tx>
            <c:strRef>
              <c:f>'Registierte Fohlen Diagramm'!$D$1</c:f>
              <c:strCache>
                <c:ptCount val="1"/>
                <c:pt idx="0">
                  <c:v>Pony/ Kleinpferde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'Registierte Fohlen Diagramm'!$A$2:$A$13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'Registierte Fohlen Diagramm'!$D$2:$D$13</c:f>
              <c:numCache>
                <c:formatCode>General</c:formatCode>
                <c:ptCount val="12"/>
                <c:pt idx="0">
                  <c:v>696</c:v>
                </c:pt>
                <c:pt idx="1">
                  <c:v>698</c:v>
                </c:pt>
                <c:pt idx="2">
                  <c:v>603</c:v>
                </c:pt>
                <c:pt idx="3">
                  <c:v>554</c:v>
                </c:pt>
                <c:pt idx="4">
                  <c:v>550</c:v>
                </c:pt>
                <c:pt idx="5">
                  <c:v>538</c:v>
                </c:pt>
                <c:pt idx="6">
                  <c:v>574</c:v>
                </c:pt>
                <c:pt idx="7">
                  <c:v>582</c:v>
                </c:pt>
                <c:pt idx="8">
                  <c:v>594</c:v>
                </c:pt>
                <c:pt idx="9">
                  <c:v>538</c:v>
                </c:pt>
                <c:pt idx="10">
                  <c:v>627</c:v>
                </c:pt>
                <c:pt idx="11">
                  <c:v>723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B3-488C-9057-0EB29564FC8B}"/>
            </c:ext>
          </c:extLst>
        </c:ser>
        <c:ser>
          <c:idx val="3"/>
          <c:order val="3"/>
          <c:tx>
            <c:strRef>
              <c:f>'Registierte Fohlen Diagramm'!$E$1</c:f>
              <c:strCache>
                <c:ptCount val="1"/>
                <c:pt idx="0">
                  <c:v>Kaltblüter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'Registierte Fohlen Diagramm'!$A$2:$A$13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'Registierte Fohlen Diagramm'!$E$2:$E$13</c:f>
              <c:numCache>
                <c:formatCode>General</c:formatCode>
                <c:ptCount val="12"/>
                <c:pt idx="5">
                  <c:v>22</c:v>
                </c:pt>
                <c:pt idx="6">
                  <c:v>24</c:v>
                </c:pt>
                <c:pt idx="7">
                  <c:v>18</c:v>
                </c:pt>
                <c:pt idx="8">
                  <c:v>22</c:v>
                </c:pt>
                <c:pt idx="9">
                  <c:v>17</c:v>
                </c:pt>
                <c:pt idx="10">
                  <c:v>59</c:v>
                </c:pt>
                <c:pt idx="11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8B3-488C-9057-0EB29564F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72448"/>
        <c:axId val="42329984"/>
      </c:lineChart>
      <c:catAx>
        <c:axId val="41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160000"/>
          <a:lstStyle/>
          <a:p>
            <a:pPr>
              <a:defRPr/>
            </a:pPr>
            <a:endParaRPr lang="de-DE"/>
          </a:p>
        </c:txPr>
        <c:crossAx val="42329984"/>
        <c:crosses val="autoZero"/>
        <c:auto val="1"/>
        <c:lblAlgn val="ctr"/>
        <c:lblOffset val="100"/>
        <c:noMultiLvlLbl val="0"/>
      </c:catAx>
      <c:valAx>
        <c:axId val="42329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2724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Populationsverlauf des Crilollo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'Criollo, Tinker, Fribi Verlauf '!$B$2</c:f>
              <c:strCache>
                <c:ptCount val="1"/>
                <c:pt idx="0">
                  <c:v>Stuten</c:v>
                </c:pt>
              </c:strCache>
            </c:strRef>
          </c:tx>
          <c:dLbls>
            <c:dLbl>
              <c:idx val="1"/>
              <c:layout>
                <c:manualLayout>
                  <c:x val="-3.1565656565656568E-2"/>
                  <c:y val="-4.5719035743973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D8-4FA8-AEBD-BF2BD7C94A2B}"/>
                </c:ext>
              </c:extLst>
            </c:dLbl>
            <c:dLbl>
              <c:idx val="2"/>
              <c:layout>
                <c:manualLayout>
                  <c:x val="-4.2087542087542087E-3"/>
                  <c:y val="-5.4031587697423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D8-4FA8-AEBD-BF2BD7C94A2B}"/>
                </c:ext>
              </c:extLst>
            </c:dLbl>
            <c:dLbl>
              <c:idx val="3"/>
              <c:layout>
                <c:manualLayout>
                  <c:x val="-3.5774410774410771E-2"/>
                  <c:y val="-4.1562759767248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D8-4FA8-AEBD-BF2BD7C94A2B}"/>
                </c:ext>
              </c:extLst>
            </c:dLbl>
            <c:dLbl>
              <c:idx val="4"/>
              <c:layout>
                <c:manualLayout>
                  <c:x val="-2.5252525252525214E-2"/>
                  <c:y val="-4.1562759767248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D8-4FA8-AEBD-BF2BD7C94A2B}"/>
                </c:ext>
              </c:extLst>
            </c:dLbl>
            <c:dLbl>
              <c:idx val="6"/>
              <c:layout>
                <c:manualLayout>
                  <c:x val="-3.3670033670033669E-2"/>
                  <c:y val="-4.5719035743973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D8-4FA8-AEBD-BF2BD7C94A2B}"/>
                </c:ext>
              </c:extLst>
            </c:dLbl>
            <c:dLbl>
              <c:idx val="7"/>
              <c:layout>
                <c:manualLayout>
                  <c:x val="-1.6835016835016835E-2"/>
                  <c:y val="-4.9875311720698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D8-4FA8-AEBD-BF2BD7C94A2B}"/>
                </c:ext>
              </c:extLst>
            </c:dLbl>
            <c:dLbl>
              <c:idx val="8"/>
              <c:layout>
                <c:manualLayout>
                  <c:x val="-1.2626262626262626E-2"/>
                  <c:y val="-4.9875311720698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D8-4FA8-AEBD-BF2BD7C94A2B}"/>
                </c:ext>
              </c:extLst>
            </c:dLbl>
            <c:dLbl>
              <c:idx val="9"/>
              <c:layout>
                <c:manualLayout>
                  <c:x val="-1.893939393939394E-2"/>
                  <c:y val="-4.9875311720698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D8-4FA8-AEBD-BF2BD7C94A2B}"/>
                </c:ext>
              </c:extLst>
            </c:dLbl>
            <c:dLbl>
              <c:idx val="10"/>
              <c:layout>
                <c:manualLayout>
                  <c:x val="-2.1043771043771815E-3"/>
                  <c:y val="4.1562759767248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9D8-4FA8-AEBD-BF2BD7C94A2B}"/>
                </c:ext>
              </c:extLst>
            </c:dLbl>
            <c:dLbl>
              <c:idx val="11"/>
              <c:layout>
                <c:manualLayout>
                  <c:x val="-6.523569023569023E-2"/>
                  <c:y val="-2.9093931837073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9D8-4FA8-AEBD-BF2BD7C94A2B}"/>
                </c:ext>
              </c:extLst>
            </c:dLbl>
            <c:dLbl>
              <c:idx val="12"/>
              <c:layout>
                <c:manualLayout>
                  <c:x val="-3.1565656565656568E-2"/>
                  <c:y val="-3.3250207813798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D8-4FA8-AEBD-BF2BD7C94A2B}"/>
                </c:ext>
              </c:extLst>
            </c:dLbl>
            <c:dLbl>
              <c:idx val="13"/>
              <c:layout>
                <c:manualLayout>
                  <c:x val="-2.5252525252525252E-2"/>
                  <c:y val="-4.5719035743973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9D8-4FA8-AEBD-BF2BD7C94A2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'Criollo, Tinker, Fribi Verlauf '!$A$3:$A$21</c:f>
              <c:numCache>
                <c:formatCode>General</c:formatCode>
                <c:ptCount val="19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numCache>
            </c:numRef>
          </c:cat>
          <c:val>
            <c:numRef>
              <c:f>'Criollo, Tinker, Fribi Verlauf '!$B$3:$B$21</c:f>
              <c:numCache>
                <c:formatCode>General</c:formatCode>
                <c:ptCount val="19"/>
                <c:pt idx="0">
                  <c:v>26</c:v>
                </c:pt>
                <c:pt idx="1">
                  <c:v>49</c:v>
                </c:pt>
                <c:pt idx="2">
                  <c:v>44</c:v>
                </c:pt>
                <c:pt idx="3">
                  <c:v>65</c:v>
                </c:pt>
                <c:pt idx="4">
                  <c:v>69</c:v>
                </c:pt>
                <c:pt idx="5">
                  <c:v>51</c:v>
                </c:pt>
                <c:pt idx="6">
                  <c:v>57</c:v>
                </c:pt>
                <c:pt idx="7">
                  <c:v>61</c:v>
                </c:pt>
                <c:pt idx="8">
                  <c:v>54</c:v>
                </c:pt>
                <c:pt idx="9">
                  <c:v>54</c:v>
                </c:pt>
                <c:pt idx="10">
                  <c:v>57</c:v>
                </c:pt>
                <c:pt idx="11">
                  <c:v>69</c:v>
                </c:pt>
                <c:pt idx="12">
                  <c:v>76</c:v>
                </c:pt>
                <c:pt idx="13">
                  <c:v>74</c:v>
                </c:pt>
                <c:pt idx="14">
                  <c:v>79</c:v>
                </c:pt>
                <c:pt idx="15">
                  <c:v>61</c:v>
                </c:pt>
                <c:pt idx="16">
                  <c:v>66</c:v>
                </c:pt>
                <c:pt idx="17">
                  <c:v>77</c:v>
                </c:pt>
                <c:pt idx="18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19D8-4FA8-AEBD-BF2BD7C94A2B}"/>
            </c:ext>
          </c:extLst>
        </c:ser>
        <c:ser>
          <c:idx val="1"/>
          <c:order val="1"/>
          <c:tx>
            <c:strRef>
              <c:f>'Criollo, Tinker, Fribi Verlauf '!$C$2</c:f>
              <c:strCache>
                <c:ptCount val="1"/>
                <c:pt idx="0">
                  <c:v>Hengste </c:v>
                </c:pt>
              </c:strCache>
            </c:strRef>
          </c:tx>
          <c:dLbls>
            <c:dLbl>
              <c:idx val="0"/>
              <c:layout>
                <c:manualLayout>
                  <c:x val="-2.7356902356902357E-2"/>
                  <c:y val="-2.9093931837073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9D8-4FA8-AEBD-BF2BD7C94A2B}"/>
                </c:ext>
              </c:extLst>
            </c:dLbl>
            <c:dLbl>
              <c:idx val="1"/>
              <c:layout>
                <c:manualLayout>
                  <c:x val="-1.893939393939394E-2"/>
                  <c:y val="2.4937655860349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D8-4FA8-AEBD-BF2BD7C94A2B}"/>
                </c:ext>
              </c:extLst>
            </c:dLbl>
            <c:dLbl>
              <c:idx val="2"/>
              <c:layout>
                <c:manualLayout>
                  <c:x val="-1.6835016835016835E-2"/>
                  <c:y val="2.9093931837073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9D8-4FA8-AEBD-BF2BD7C94A2B}"/>
                </c:ext>
              </c:extLst>
            </c:dLbl>
            <c:dLbl>
              <c:idx val="3"/>
              <c:layout>
                <c:manualLayout>
                  <c:x val="-2.5252525252525252E-2"/>
                  <c:y val="-2.9093931837073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9D8-4FA8-AEBD-BF2BD7C94A2B}"/>
                </c:ext>
              </c:extLst>
            </c:dLbl>
            <c:dLbl>
              <c:idx val="4"/>
              <c:layout>
                <c:manualLayout>
                  <c:x val="-3.1565656565656526E-2"/>
                  <c:y val="-3.7406483790523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9D8-4FA8-AEBD-BF2BD7C94A2B}"/>
                </c:ext>
              </c:extLst>
            </c:dLbl>
            <c:dLbl>
              <c:idx val="5"/>
              <c:layout>
                <c:manualLayout>
                  <c:x val="-2.1043771043771083E-2"/>
                  <c:y val="2.9093931837073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9D8-4FA8-AEBD-BF2BD7C94A2B}"/>
                </c:ext>
              </c:extLst>
            </c:dLbl>
            <c:dLbl>
              <c:idx val="6"/>
              <c:layout>
                <c:manualLayout>
                  <c:x val="-2.1043771043771045E-2"/>
                  <c:y val="4.9875311720698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9D8-4FA8-AEBD-BF2BD7C94A2B}"/>
                </c:ext>
              </c:extLst>
            </c:dLbl>
            <c:dLbl>
              <c:idx val="7"/>
              <c:layout>
                <c:manualLayout>
                  <c:x val="-3.3670033670033669E-2"/>
                  <c:y val="-3.7406483790523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9D8-4FA8-AEBD-BF2BD7C94A2B}"/>
                </c:ext>
              </c:extLst>
            </c:dLbl>
            <c:dLbl>
              <c:idx val="8"/>
              <c:layout>
                <c:manualLayout>
                  <c:x val="-2.9461279461279462E-2"/>
                  <c:y val="3.7406483790523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9D8-4FA8-AEBD-BF2BD7C94A2B}"/>
                </c:ext>
              </c:extLst>
            </c:dLbl>
            <c:dLbl>
              <c:idx val="9"/>
              <c:layout>
                <c:manualLayout>
                  <c:x val="-2.1043771043771121E-2"/>
                  <c:y val="3.3250207813798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9D8-4FA8-AEBD-BF2BD7C94A2B}"/>
                </c:ext>
              </c:extLst>
            </c:dLbl>
            <c:dLbl>
              <c:idx val="10"/>
              <c:layout>
                <c:manualLayout>
                  <c:x val="-2.7357068055886953E-2"/>
                  <c:y val="-3.7406483790523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9D8-4FA8-AEBD-BF2BD7C94A2B}"/>
                </c:ext>
              </c:extLst>
            </c:dLbl>
            <c:dLbl>
              <c:idx val="11"/>
              <c:layout>
                <c:manualLayout>
                  <c:x val="-1.4730639730639731E-2"/>
                  <c:y val="4.5719035743973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9D8-4FA8-AEBD-BF2BD7C94A2B}"/>
                </c:ext>
              </c:extLst>
            </c:dLbl>
            <c:dLbl>
              <c:idx val="12"/>
              <c:layout>
                <c:manualLayout>
                  <c:x val="-1.4730639730639731E-2"/>
                  <c:y val="3.7406483790523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9D8-4FA8-AEBD-BF2BD7C94A2B}"/>
                </c:ext>
              </c:extLst>
            </c:dLbl>
            <c:dLbl>
              <c:idx val="13"/>
              <c:layout>
                <c:manualLayout>
                  <c:x val="-1.0521885521885523E-2"/>
                  <c:y val="4.1562759767248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9D8-4FA8-AEBD-BF2BD7C94A2B}"/>
                </c:ext>
              </c:extLst>
            </c:dLbl>
            <c:dLbl>
              <c:idx val="14"/>
              <c:layout>
                <c:manualLayout>
                  <c:x val="-1.0521885521885523E-2"/>
                  <c:y val="6.6500415627597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9D8-4FA8-AEBD-BF2BD7C94A2B}"/>
                </c:ext>
              </c:extLst>
            </c:dLbl>
            <c:dLbl>
              <c:idx val="15"/>
              <c:layout>
                <c:manualLayout>
                  <c:x val="-1.0521885521885523E-2"/>
                  <c:y val="5.8187863674147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9D8-4FA8-AEBD-BF2BD7C94A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'Criollo, Tinker, Fribi Verlauf '!$A$3:$A$21</c:f>
              <c:numCache>
                <c:formatCode>General</c:formatCode>
                <c:ptCount val="19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numCache>
            </c:numRef>
          </c:cat>
          <c:val>
            <c:numRef>
              <c:f>'Criollo, Tinker, Fribi Verlauf '!$C$3:$C$21</c:f>
              <c:numCache>
                <c:formatCode>General</c:formatCode>
                <c:ptCount val="19"/>
                <c:pt idx="0">
                  <c:v>10</c:v>
                </c:pt>
                <c:pt idx="1">
                  <c:v>10</c:v>
                </c:pt>
                <c:pt idx="2">
                  <c:v>11</c:v>
                </c:pt>
                <c:pt idx="3">
                  <c:v>13</c:v>
                </c:pt>
                <c:pt idx="4">
                  <c:v>14</c:v>
                </c:pt>
                <c:pt idx="5">
                  <c:v>14</c:v>
                </c:pt>
                <c:pt idx="6">
                  <c:v>15</c:v>
                </c:pt>
                <c:pt idx="7">
                  <c:v>14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18</c:v>
                </c:pt>
                <c:pt idx="12">
                  <c:v>16</c:v>
                </c:pt>
                <c:pt idx="13">
                  <c:v>17</c:v>
                </c:pt>
                <c:pt idx="14">
                  <c:v>17</c:v>
                </c:pt>
                <c:pt idx="15">
                  <c:v>16</c:v>
                </c:pt>
                <c:pt idx="16">
                  <c:v>17</c:v>
                </c:pt>
                <c:pt idx="17">
                  <c:v>17</c:v>
                </c:pt>
                <c:pt idx="18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19D8-4FA8-AEBD-BF2BD7C94A2B}"/>
            </c:ext>
          </c:extLst>
        </c:ser>
        <c:ser>
          <c:idx val="2"/>
          <c:order val="2"/>
          <c:tx>
            <c:strRef>
              <c:f>'Criollo, Tinker, Fribi Verlauf '!$D$2</c:f>
              <c:strCache>
                <c:ptCount val="1"/>
                <c:pt idx="0">
                  <c:v>Fohlen</c:v>
                </c:pt>
              </c:strCache>
            </c:strRef>
          </c:tx>
          <c:dLbls>
            <c:dLbl>
              <c:idx val="1"/>
              <c:layout>
                <c:manualLayout>
                  <c:x val="-2.5252525252525252E-2"/>
                  <c:y val="-4.9875311720698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9D8-4FA8-AEBD-BF2BD7C94A2B}"/>
                </c:ext>
              </c:extLst>
            </c:dLbl>
            <c:dLbl>
              <c:idx val="2"/>
              <c:layout>
                <c:manualLayout>
                  <c:x val="-1.4730639730639731E-2"/>
                  <c:y val="-2.9093931837073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9D8-4FA8-AEBD-BF2BD7C94A2B}"/>
                </c:ext>
              </c:extLst>
            </c:dLbl>
            <c:dLbl>
              <c:idx val="3"/>
              <c:layout>
                <c:manualLayout>
                  <c:x val="-2.7356902356902357E-2"/>
                  <c:y val="-3.7406483790523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9D8-4FA8-AEBD-BF2BD7C94A2B}"/>
                </c:ext>
              </c:extLst>
            </c:dLbl>
            <c:dLbl>
              <c:idx val="4"/>
              <c:layout>
                <c:manualLayout>
                  <c:x val="-1.8939393939393902E-2"/>
                  <c:y val="-2.9093931837074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9D8-4FA8-AEBD-BF2BD7C94A2B}"/>
                </c:ext>
              </c:extLst>
            </c:dLbl>
            <c:dLbl>
              <c:idx val="5"/>
              <c:layout>
                <c:manualLayout>
                  <c:x val="-2.525252525252529E-2"/>
                  <c:y val="-3.3250207813798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9D8-4FA8-AEBD-BF2BD7C94A2B}"/>
                </c:ext>
              </c:extLst>
            </c:dLbl>
            <c:dLbl>
              <c:idx val="6"/>
              <c:layout>
                <c:manualLayout>
                  <c:x val="-3.1565656565656568E-2"/>
                  <c:y val="-4.9875311720698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19D8-4FA8-AEBD-BF2BD7C94A2B}"/>
                </c:ext>
              </c:extLst>
            </c:dLbl>
            <c:dLbl>
              <c:idx val="7"/>
              <c:layout>
                <c:manualLayout>
                  <c:x val="-2.5252525252525252E-2"/>
                  <c:y val="-3.7406483790523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9D8-4FA8-AEBD-BF2BD7C94A2B}"/>
                </c:ext>
              </c:extLst>
            </c:dLbl>
            <c:dLbl>
              <c:idx val="8"/>
              <c:layout>
                <c:manualLayout>
                  <c:x val="-2.1043771043771045E-2"/>
                  <c:y val="-4.1562759767248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19D8-4FA8-AEBD-BF2BD7C94A2B}"/>
                </c:ext>
              </c:extLst>
            </c:dLbl>
            <c:dLbl>
              <c:idx val="9"/>
              <c:layout>
                <c:manualLayout>
                  <c:x val="-2.1043771043771121E-2"/>
                  <c:y val="-3.7406483790523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19D8-4FA8-AEBD-BF2BD7C94A2B}"/>
                </c:ext>
              </c:extLst>
            </c:dLbl>
            <c:dLbl>
              <c:idx val="10"/>
              <c:layout>
                <c:manualLayout>
                  <c:x val="-1.4730805429624327E-2"/>
                  <c:y val="4.9875311720698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19D8-4FA8-AEBD-BF2BD7C94A2B}"/>
                </c:ext>
              </c:extLst>
            </c:dLbl>
            <c:dLbl>
              <c:idx val="11"/>
              <c:layout>
                <c:manualLayout>
                  <c:x val="-2.9461279461279462E-2"/>
                  <c:y val="-3.7406483790523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19D8-4FA8-AEBD-BF2BD7C94A2B}"/>
                </c:ext>
              </c:extLst>
            </c:dLbl>
            <c:dLbl>
              <c:idx val="12"/>
              <c:layout>
                <c:manualLayout>
                  <c:x val="-2.7356902356902357E-2"/>
                  <c:y val="-4.1562759767248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19D8-4FA8-AEBD-BF2BD7C94A2B}"/>
                </c:ext>
              </c:extLst>
            </c:dLbl>
            <c:dLbl>
              <c:idx val="13"/>
              <c:layout>
                <c:manualLayout>
                  <c:x val="-2.7356902356902357E-2"/>
                  <c:y val="-3.7406483790523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19D8-4FA8-AEBD-BF2BD7C94A2B}"/>
                </c:ext>
              </c:extLst>
            </c:dLbl>
            <c:dLbl>
              <c:idx val="14"/>
              <c:layout>
                <c:manualLayout>
                  <c:x val="-2.1043771043771045E-2"/>
                  <c:y val="-5.4031587697423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19D8-4FA8-AEBD-BF2BD7C94A2B}"/>
                </c:ext>
              </c:extLst>
            </c:dLbl>
            <c:dLbl>
              <c:idx val="15"/>
              <c:layout>
                <c:manualLayout>
                  <c:x val="-1.893939393939394E-2"/>
                  <c:y val="-3.7406483790523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19D8-4FA8-AEBD-BF2BD7C94A2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'Criollo, Tinker, Fribi Verlauf '!$A$3:$A$21</c:f>
              <c:numCache>
                <c:formatCode>General</c:formatCode>
                <c:ptCount val="19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numCache>
            </c:numRef>
          </c:cat>
          <c:val>
            <c:numRef>
              <c:f>'Criollo, Tinker, Fribi Verlauf '!$D$3:$D$21</c:f>
              <c:numCache>
                <c:formatCode>General</c:formatCode>
                <c:ptCount val="19"/>
                <c:pt idx="0">
                  <c:v>2</c:v>
                </c:pt>
                <c:pt idx="1">
                  <c:v>13</c:v>
                </c:pt>
                <c:pt idx="2">
                  <c:v>19</c:v>
                </c:pt>
                <c:pt idx="3">
                  <c:v>32</c:v>
                </c:pt>
                <c:pt idx="4">
                  <c:v>29</c:v>
                </c:pt>
                <c:pt idx="5">
                  <c:v>19</c:v>
                </c:pt>
                <c:pt idx="6">
                  <c:v>19</c:v>
                </c:pt>
                <c:pt idx="7">
                  <c:v>27</c:v>
                </c:pt>
                <c:pt idx="8">
                  <c:v>20</c:v>
                </c:pt>
                <c:pt idx="9">
                  <c:v>21</c:v>
                </c:pt>
                <c:pt idx="10">
                  <c:v>13</c:v>
                </c:pt>
                <c:pt idx="11">
                  <c:v>27</c:v>
                </c:pt>
                <c:pt idx="12">
                  <c:v>29</c:v>
                </c:pt>
                <c:pt idx="13">
                  <c:v>25</c:v>
                </c:pt>
                <c:pt idx="14">
                  <c:v>21</c:v>
                </c:pt>
                <c:pt idx="15">
                  <c:v>18</c:v>
                </c:pt>
                <c:pt idx="16">
                  <c:v>21</c:v>
                </c:pt>
                <c:pt idx="17">
                  <c:v>24</c:v>
                </c:pt>
                <c:pt idx="18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D-19D8-4FA8-AEBD-BF2BD7C94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899328"/>
        <c:axId val="146900864"/>
      </c:lineChart>
      <c:catAx>
        <c:axId val="14689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3480000"/>
          <a:lstStyle/>
          <a:p>
            <a:pPr>
              <a:defRPr/>
            </a:pPr>
            <a:endParaRPr lang="de-DE"/>
          </a:p>
        </c:txPr>
        <c:crossAx val="146900864"/>
        <c:crosses val="autoZero"/>
        <c:auto val="1"/>
        <c:lblAlgn val="ctr"/>
        <c:lblOffset val="100"/>
        <c:noMultiLvlLbl val="0"/>
      </c:catAx>
      <c:valAx>
        <c:axId val="1469008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Anzahl der Tiere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468993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Percheron!$B$83</c:f>
              <c:strCache>
                <c:ptCount val="1"/>
                <c:pt idx="0">
                  <c:v>Stuten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7.3257351807876616E-3"/>
                  <c:y val="-1.832408231697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7D-4802-AFE9-708ABA98271D}"/>
                </c:ext>
              </c:extLst>
            </c:dLbl>
            <c:dLbl>
              <c:idx val="3"/>
              <c:layout>
                <c:manualLayout>
                  <c:x val="-2.9302940723150432E-3"/>
                  <c:y val="-4.1229185213187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7D-4802-AFE9-708ABA9827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Percheron!$A$84:$A$89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Percheron!$B$84:$B$89</c:f>
              <c:numCache>
                <c:formatCode>General</c:formatCode>
                <c:ptCount val="6"/>
                <c:pt idx="0">
                  <c:v>18</c:v>
                </c:pt>
                <c:pt idx="1">
                  <c:v>16</c:v>
                </c:pt>
                <c:pt idx="2">
                  <c:v>21</c:v>
                </c:pt>
                <c:pt idx="3">
                  <c:v>19</c:v>
                </c:pt>
                <c:pt idx="4">
                  <c:v>18</c:v>
                </c:pt>
                <c:pt idx="5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7D-4802-AFE9-708ABA98271D}"/>
            </c:ext>
          </c:extLst>
        </c:ser>
        <c:ser>
          <c:idx val="1"/>
          <c:order val="1"/>
          <c:tx>
            <c:strRef>
              <c:f>Percheron!$C$83</c:f>
              <c:strCache>
                <c:ptCount val="1"/>
                <c:pt idx="0">
                  <c:v>Hengste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Percheron!$A$84:$A$89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Percheron!$C$84:$C$89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7D-4802-AFE9-708ABA98271D}"/>
            </c:ext>
          </c:extLst>
        </c:ser>
        <c:ser>
          <c:idx val="2"/>
          <c:order val="2"/>
          <c:tx>
            <c:strRef>
              <c:f>Percheron!$D$83</c:f>
              <c:strCache>
                <c:ptCount val="1"/>
                <c:pt idx="0">
                  <c:v>Fohlen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Percheron!$A$84:$A$89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Percheron!$D$84:$D$89</c:f>
              <c:numCache>
                <c:formatCode>General</c:formatCode>
                <c:ptCount val="6"/>
                <c:pt idx="0">
                  <c:v>7</c:v>
                </c:pt>
                <c:pt idx="1">
                  <c:v>8</c:v>
                </c:pt>
                <c:pt idx="2">
                  <c:v>13</c:v>
                </c:pt>
                <c:pt idx="3">
                  <c:v>9</c:v>
                </c:pt>
                <c:pt idx="4">
                  <c:v>11</c:v>
                </c:pt>
                <c:pt idx="5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7D-4802-AFE9-708ABA9827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7229440"/>
        <c:axId val="1597227144"/>
      </c:lineChart>
      <c:catAx>
        <c:axId val="1597229440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97227144"/>
        <c:crosses val="autoZero"/>
        <c:auto val="1"/>
        <c:lblAlgn val="ctr"/>
        <c:lblOffset val="100"/>
        <c:noMultiLvlLbl val="0"/>
      </c:catAx>
      <c:valAx>
        <c:axId val="1597227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Anzahl</a:t>
                </a:r>
                <a:r>
                  <a:rPr lang="en-US" baseline="0"/>
                  <a:t> der Tiere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9722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Foxtrotter!$B$2:$B$3</c:f>
              <c:strCache>
                <c:ptCount val="2"/>
                <c:pt idx="0">
                  <c:v>Stuten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7.5187969924812026E-3"/>
                  <c:y val="-0.10374639769452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28-4431-8674-D2870D5B0831}"/>
                </c:ext>
              </c:extLst>
            </c:dLbl>
            <c:dLbl>
              <c:idx val="8"/>
              <c:layout>
                <c:manualLayout>
                  <c:x val="-1.5037593984962315E-2"/>
                  <c:y val="-0.115273775216138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28-4431-8674-D2870D5B083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Foxtrotter!$A$4:$A$14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Foxtrotter!$B$4:$B$14</c:f>
              <c:numCache>
                <c:formatCode>General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27</c:v>
                </c:pt>
                <c:pt idx="6">
                  <c:v>28</c:v>
                </c:pt>
                <c:pt idx="7">
                  <c:v>26</c:v>
                </c:pt>
                <c:pt idx="8">
                  <c:v>24</c:v>
                </c:pt>
                <c:pt idx="9">
                  <c:v>34</c:v>
                </c:pt>
                <c:pt idx="10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28-4431-8674-D2870D5B0831}"/>
            </c:ext>
          </c:extLst>
        </c:ser>
        <c:ser>
          <c:idx val="1"/>
          <c:order val="1"/>
          <c:tx>
            <c:strRef>
              <c:f>Foxtrotter!$C$2:$C$3</c:f>
              <c:strCache>
                <c:ptCount val="2"/>
                <c:pt idx="0">
                  <c:v>Hengste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5187969924812054E-2"/>
                  <c:y val="1.536983669548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28-4431-8674-D2870D5B0831}"/>
                </c:ext>
              </c:extLst>
            </c:dLbl>
            <c:dLbl>
              <c:idx val="1"/>
              <c:layout>
                <c:manualLayout>
                  <c:x val="4.2606516290726815E-2"/>
                  <c:y val="-0.111431316042267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28-4431-8674-D2870D5B0831}"/>
                </c:ext>
              </c:extLst>
            </c:dLbl>
            <c:dLbl>
              <c:idx val="2"/>
              <c:layout>
                <c:manualLayout>
                  <c:x val="-4.5947673051500726E-17"/>
                  <c:y val="0.192122958693563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28-4431-8674-D2870D5B0831}"/>
                </c:ext>
              </c:extLst>
            </c:dLbl>
            <c:dLbl>
              <c:idx val="3"/>
              <c:layout>
                <c:manualLayout>
                  <c:x val="7.5187969924811115E-3"/>
                  <c:y val="7.6849183477425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28-4431-8674-D2870D5B0831}"/>
                </c:ext>
              </c:extLst>
            </c:dLbl>
            <c:dLbl>
              <c:idx val="4"/>
              <c:layout>
                <c:manualLayout>
                  <c:x val="3.007518796992472E-2"/>
                  <c:y val="4.610951008645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28-4431-8674-D2870D5B0831}"/>
                </c:ext>
              </c:extLst>
            </c:dLbl>
            <c:dLbl>
              <c:idx val="7"/>
              <c:layout>
                <c:manualLayout>
                  <c:x val="0"/>
                  <c:y val="5.3794428434197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028-4431-8674-D2870D5B0831}"/>
                </c:ext>
              </c:extLst>
            </c:dLbl>
            <c:dLbl>
              <c:idx val="10"/>
              <c:layout>
                <c:manualLayout>
                  <c:x val="1.002506265664142E-2"/>
                  <c:y val="7.3006724303554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028-4431-8674-D2870D5B0831}"/>
                </c:ext>
              </c:extLst>
            </c:dLbl>
            <c:spPr>
              <a:solidFill>
                <a:schemeClr val="bg1"/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Foxtrotter!$A$4:$A$14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Foxtrotter!$C$4:$C$14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5</c:v>
                </c:pt>
                <c:pt idx="6">
                  <c:v>9</c:v>
                </c:pt>
                <c:pt idx="7">
                  <c:v>7</c:v>
                </c:pt>
                <c:pt idx="8">
                  <c:v>6</c:v>
                </c:pt>
                <c:pt idx="9">
                  <c:v>6</c:v>
                </c:pt>
                <c:pt idx="10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7028-4431-8674-D2870D5B0831}"/>
            </c:ext>
          </c:extLst>
        </c:ser>
        <c:ser>
          <c:idx val="2"/>
          <c:order val="2"/>
          <c:tx>
            <c:strRef>
              <c:f>Foxtrotter!$D$2:$D$3</c:f>
              <c:strCache>
                <c:ptCount val="2"/>
                <c:pt idx="0">
                  <c:v>Fohlen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568922305764409E-2"/>
                  <c:y val="-8.8376560999039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028-4431-8674-D2870D5B0831}"/>
                </c:ext>
              </c:extLst>
            </c:dLbl>
            <c:dLbl>
              <c:idx val="1"/>
              <c:layout>
                <c:manualLayout>
                  <c:x val="0"/>
                  <c:y val="-0.13064361191162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028-4431-8674-D2870D5B0831}"/>
                </c:ext>
              </c:extLst>
            </c:dLbl>
            <c:dLbl>
              <c:idx val="2"/>
              <c:layout>
                <c:manualLayout>
                  <c:x val="2.5062656641603549E-3"/>
                  <c:y val="9.9903938520653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028-4431-8674-D2870D5B0831}"/>
                </c:ext>
              </c:extLst>
            </c:dLbl>
            <c:dLbl>
              <c:idx val="4"/>
              <c:layout>
                <c:manualLayout>
                  <c:x val="-3.5087719298245709E-2"/>
                  <c:y val="-0.199807877041306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028-4431-8674-D2870D5B083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Foxtrotter!$A$4:$A$14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Foxtrotter!$D$4:$D$14</c:f>
              <c:numCache>
                <c:formatCode>General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11</c:v>
                </c:pt>
                <c:pt idx="6">
                  <c:v>9</c:v>
                </c:pt>
                <c:pt idx="7">
                  <c:v>9</c:v>
                </c:pt>
                <c:pt idx="8">
                  <c:v>10</c:v>
                </c:pt>
                <c:pt idx="9">
                  <c:v>15</c:v>
                </c:pt>
                <c:pt idx="10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7028-4431-8674-D2870D5B08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5085152"/>
        <c:axId val="715087448"/>
      </c:lineChart>
      <c:catAx>
        <c:axId val="715085152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15087448"/>
        <c:crosses val="autoZero"/>
        <c:auto val="0"/>
        <c:lblAlgn val="ctr"/>
        <c:lblOffset val="100"/>
        <c:noMultiLvlLbl val="0"/>
      </c:catAx>
      <c:valAx>
        <c:axId val="715087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Anzahl</a:t>
                </a:r>
                <a:r>
                  <a:rPr lang="de-DE" baseline="0"/>
                  <a:t> der Tiere </a:t>
                </a:r>
                <a:endParaRPr lang="de-D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15085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4" tIns="45852" rIns="91704" bIns="45852" numCol="1" anchor="t" anchorCtr="0" compatLnSpc="1">
            <a:prstTxWarp prst="textNoShape">
              <a:avLst/>
            </a:prstTxWarp>
          </a:bodyPr>
          <a:lstStyle>
            <a:lvl1pPr algn="l" defTabSz="9175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540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4" tIns="45852" rIns="91704" bIns="45852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4" tIns="45852" rIns="91704" bIns="45852" numCol="1" anchor="b" anchorCtr="0" compatLnSpc="1">
            <a:prstTxWarp prst="textNoShape">
              <a:avLst/>
            </a:prstTxWarp>
          </a:bodyPr>
          <a:lstStyle>
            <a:lvl1pPr algn="l" defTabSz="9175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5400" y="941070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4" tIns="45852" rIns="91704" bIns="45852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088EA85-B7A0-46DE-B193-882FA8ED65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5069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4" tIns="45852" rIns="91704" bIns="45852" numCol="1" anchor="t" anchorCtr="0" compatLnSpc="1">
            <a:prstTxWarp prst="textNoShape">
              <a:avLst/>
            </a:prstTxWarp>
          </a:bodyPr>
          <a:lstStyle>
            <a:lvl1pPr algn="l" defTabSz="9175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0325" y="0"/>
            <a:ext cx="2865438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4" tIns="45852" rIns="91704" bIns="45852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60413"/>
            <a:ext cx="4968875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714875"/>
            <a:ext cx="49530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4" tIns="45852" rIns="91704" bIns="458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16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4" tIns="45852" rIns="91704" bIns="45852" numCol="1" anchor="b" anchorCtr="0" compatLnSpc="1">
            <a:prstTxWarp prst="textNoShape">
              <a:avLst/>
            </a:prstTxWarp>
          </a:bodyPr>
          <a:lstStyle>
            <a:lvl1pPr algn="l" defTabSz="9175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0325" y="9429750"/>
            <a:ext cx="28654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4" tIns="45852" rIns="91704" bIns="45852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9371E2D-0B0C-4E29-B05F-E05ADEFE98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83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4CA325-EAEF-4515-8B20-3AE3888F571D}" type="slidenum">
              <a:rPr lang="de-DE" altLang="de-DE" smtClean="0"/>
              <a:pPr eaLnBrk="1" hangingPunct="1">
                <a:spcBef>
                  <a:spcPct val="0"/>
                </a:spcBef>
              </a:pPr>
              <a:t>1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48 genannte Hengste, 41 aufgetriebene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371E2D-0B0C-4E29-B05F-E05ADEFE98C6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0390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371E2D-0B0C-4E29-B05F-E05ADEFE98C6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430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5385AF-BF4D-4D93-8752-4937E4C5CB77}" type="slidenum">
              <a:rPr lang="de-DE" altLang="de-DE" smtClean="0"/>
              <a:pPr eaLnBrk="1" hangingPunct="1">
                <a:spcBef>
                  <a:spcPct val="0"/>
                </a:spcBef>
              </a:pPr>
              <a:t>8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D88438-BB47-4853-BD02-DB871FE92FB6}" type="slidenum">
              <a:rPr lang="de-DE" altLang="de-DE" smtClean="0"/>
              <a:pPr eaLnBrk="1" hangingPunct="1">
                <a:spcBef>
                  <a:spcPct val="0"/>
                </a:spcBef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70668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1BDF5D-344B-467F-A062-41CD661E334E}" type="slidenum">
              <a:rPr lang="de-DE" altLang="de-DE" smtClean="0"/>
              <a:pPr eaLnBrk="1" hangingPunct="1">
                <a:spcBef>
                  <a:spcPct val="0"/>
                </a:spcBef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57183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918FFB-F1CE-4767-8226-712969D593CE}" type="slidenum">
              <a:rPr lang="de-DE" altLang="de-DE" smtClean="0"/>
              <a:pPr eaLnBrk="1" hangingPunct="1">
                <a:spcBef>
                  <a:spcPct val="0"/>
                </a:spcBef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68520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918FFB-F1CE-4767-8226-712969D593CE}" type="slidenum">
              <a:rPr lang="de-DE" altLang="de-DE" smtClean="0"/>
              <a:pPr eaLnBrk="1" hangingPunct="1">
                <a:spcBef>
                  <a:spcPct val="0"/>
                </a:spcBef>
              </a:pPr>
              <a:t>12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58FAF6-B6CC-4386-A022-DA7E8277639A}" type="slidenum">
              <a:rPr lang="de-DE" altLang="de-DE" smtClean="0"/>
              <a:pPr eaLnBrk="1" hangingPunct="1">
                <a:spcBef>
                  <a:spcPct val="0"/>
                </a:spcBef>
              </a:pPr>
              <a:t>20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81605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5481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1800" y="0"/>
            <a:ext cx="2209800" cy="55626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477000" cy="55626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7086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82998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7727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5940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464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31182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860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63211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0590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027"/>
          <p:cNvSpPr>
            <a:spLocks noChangeAspect="1"/>
          </p:cNvSpPr>
          <p:nvPr/>
        </p:nvSpPr>
        <p:spPr bwMode="auto">
          <a:xfrm>
            <a:off x="687388" y="6019800"/>
            <a:ext cx="146050" cy="268288"/>
          </a:xfrm>
          <a:custGeom>
            <a:avLst/>
            <a:gdLst>
              <a:gd name="T0" fmla="*/ 2147483647 w 381"/>
              <a:gd name="T1" fmla="*/ 2147483647 h 698"/>
              <a:gd name="T2" fmla="*/ 2147483647 w 381"/>
              <a:gd name="T3" fmla="*/ 2147483647 h 698"/>
              <a:gd name="T4" fmla="*/ 2147483647 w 381"/>
              <a:gd name="T5" fmla="*/ 2147483647 h 698"/>
              <a:gd name="T6" fmla="*/ 2147483647 w 381"/>
              <a:gd name="T7" fmla="*/ 2147483647 h 698"/>
              <a:gd name="T8" fmla="*/ 2147483647 w 381"/>
              <a:gd name="T9" fmla="*/ 2147483647 h 698"/>
              <a:gd name="T10" fmla="*/ 2147483647 w 381"/>
              <a:gd name="T11" fmla="*/ 2147483647 h 698"/>
              <a:gd name="T12" fmla="*/ 2147483647 w 381"/>
              <a:gd name="T13" fmla="*/ 2147483647 h 698"/>
              <a:gd name="T14" fmla="*/ 2147483647 w 381"/>
              <a:gd name="T15" fmla="*/ 2147483647 h 698"/>
              <a:gd name="T16" fmla="*/ 2147483647 w 381"/>
              <a:gd name="T17" fmla="*/ 2147483647 h 698"/>
              <a:gd name="T18" fmla="*/ 2147483647 w 381"/>
              <a:gd name="T19" fmla="*/ 2147483647 h 698"/>
              <a:gd name="T20" fmla="*/ 2147483647 w 381"/>
              <a:gd name="T21" fmla="*/ 2147483647 h 698"/>
              <a:gd name="T22" fmla="*/ 2147483647 w 381"/>
              <a:gd name="T23" fmla="*/ 2147483647 h 698"/>
              <a:gd name="T24" fmla="*/ 2147483647 w 381"/>
              <a:gd name="T25" fmla="*/ 2147483647 h 698"/>
              <a:gd name="T26" fmla="*/ 2147483647 w 381"/>
              <a:gd name="T27" fmla="*/ 2147483647 h 698"/>
              <a:gd name="T28" fmla="*/ 2147483647 w 381"/>
              <a:gd name="T29" fmla="*/ 2147483647 h 698"/>
              <a:gd name="T30" fmla="*/ 2147483647 w 381"/>
              <a:gd name="T31" fmla="*/ 2147483647 h 698"/>
              <a:gd name="T32" fmla="*/ 2147483647 w 381"/>
              <a:gd name="T33" fmla="*/ 2147483647 h 698"/>
              <a:gd name="T34" fmla="*/ 2147483647 w 381"/>
              <a:gd name="T35" fmla="*/ 2147483647 h 698"/>
              <a:gd name="T36" fmla="*/ 2147483647 w 381"/>
              <a:gd name="T37" fmla="*/ 2147483647 h 698"/>
              <a:gd name="T38" fmla="*/ 2147483647 w 381"/>
              <a:gd name="T39" fmla="*/ 2147483647 h 698"/>
              <a:gd name="T40" fmla="*/ 2147483647 w 381"/>
              <a:gd name="T41" fmla="*/ 2147483647 h 698"/>
              <a:gd name="T42" fmla="*/ 2147483647 w 381"/>
              <a:gd name="T43" fmla="*/ 2147483647 h 698"/>
              <a:gd name="T44" fmla="*/ 2147483647 w 381"/>
              <a:gd name="T45" fmla="*/ 2147483647 h 698"/>
              <a:gd name="T46" fmla="*/ 2147483647 w 381"/>
              <a:gd name="T47" fmla="*/ 2147483647 h 698"/>
              <a:gd name="T48" fmla="*/ 2147483647 w 381"/>
              <a:gd name="T49" fmla="*/ 2147483647 h 698"/>
              <a:gd name="T50" fmla="*/ 2147483647 w 381"/>
              <a:gd name="T51" fmla="*/ 2147483647 h 698"/>
              <a:gd name="T52" fmla="*/ 2147483647 w 381"/>
              <a:gd name="T53" fmla="*/ 2147483647 h 698"/>
              <a:gd name="T54" fmla="*/ 2147483647 w 381"/>
              <a:gd name="T55" fmla="*/ 2147483647 h 698"/>
              <a:gd name="T56" fmla="*/ 2147483647 w 381"/>
              <a:gd name="T57" fmla="*/ 2147483647 h 698"/>
              <a:gd name="T58" fmla="*/ 2147483647 w 381"/>
              <a:gd name="T59" fmla="*/ 2147483647 h 698"/>
              <a:gd name="T60" fmla="*/ 2147483647 w 381"/>
              <a:gd name="T61" fmla="*/ 2147483647 h 698"/>
              <a:gd name="T62" fmla="*/ 2147483647 w 381"/>
              <a:gd name="T63" fmla="*/ 2147483647 h 69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81" h="698">
                <a:moveTo>
                  <a:pt x="369" y="0"/>
                </a:moveTo>
                <a:lnTo>
                  <a:pt x="355" y="5"/>
                </a:lnTo>
                <a:lnTo>
                  <a:pt x="338" y="12"/>
                </a:lnTo>
                <a:lnTo>
                  <a:pt x="318" y="23"/>
                </a:lnTo>
                <a:lnTo>
                  <a:pt x="295" y="35"/>
                </a:lnTo>
                <a:lnTo>
                  <a:pt x="269" y="51"/>
                </a:lnTo>
                <a:lnTo>
                  <a:pt x="244" y="68"/>
                </a:lnTo>
                <a:lnTo>
                  <a:pt x="216" y="87"/>
                </a:lnTo>
                <a:lnTo>
                  <a:pt x="189" y="106"/>
                </a:lnTo>
                <a:lnTo>
                  <a:pt x="161" y="128"/>
                </a:lnTo>
                <a:lnTo>
                  <a:pt x="134" y="151"/>
                </a:lnTo>
                <a:lnTo>
                  <a:pt x="107" y="173"/>
                </a:lnTo>
                <a:lnTo>
                  <a:pt x="83" y="196"/>
                </a:lnTo>
                <a:lnTo>
                  <a:pt x="61" y="219"/>
                </a:lnTo>
                <a:lnTo>
                  <a:pt x="41" y="243"/>
                </a:lnTo>
                <a:lnTo>
                  <a:pt x="25" y="265"/>
                </a:lnTo>
                <a:lnTo>
                  <a:pt x="12" y="286"/>
                </a:lnTo>
                <a:lnTo>
                  <a:pt x="9" y="310"/>
                </a:lnTo>
                <a:lnTo>
                  <a:pt x="5" y="336"/>
                </a:lnTo>
                <a:lnTo>
                  <a:pt x="3" y="362"/>
                </a:lnTo>
                <a:lnTo>
                  <a:pt x="2" y="390"/>
                </a:lnTo>
                <a:lnTo>
                  <a:pt x="2" y="418"/>
                </a:lnTo>
                <a:lnTo>
                  <a:pt x="0" y="446"/>
                </a:lnTo>
                <a:lnTo>
                  <a:pt x="2" y="474"/>
                </a:lnTo>
                <a:lnTo>
                  <a:pt x="2" y="502"/>
                </a:lnTo>
                <a:lnTo>
                  <a:pt x="3" y="530"/>
                </a:lnTo>
                <a:lnTo>
                  <a:pt x="5" y="557"/>
                </a:lnTo>
                <a:lnTo>
                  <a:pt x="6" y="584"/>
                </a:lnTo>
                <a:lnTo>
                  <a:pt x="9" y="609"/>
                </a:lnTo>
                <a:lnTo>
                  <a:pt x="11" y="634"/>
                </a:lnTo>
                <a:lnTo>
                  <a:pt x="14" y="657"/>
                </a:lnTo>
                <a:lnTo>
                  <a:pt x="17" y="678"/>
                </a:lnTo>
                <a:lnTo>
                  <a:pt x="19" y="698"/>
                </a:lnTo>
                <a:lnTo>
                  <a:pt x="38" y="688"/>
                </a:lnTo>
                <a:lnTo>
                  <a:pt x="60" y="677"/>
                </a:lnTo>
                <a:lnTo>
                  <a:pt x="84" y="662"/>
                </a:lnTo>
                <a:lnTo>
                  <a:pt x="110" y="645"/>
                </a:lnTo>
                <a:lnTo>
                  <a:pt x="138" y="627"/>
                </a:lnTo>
                <a:lnTo>
                  <a:pt x="166" y="606"/>
                </a:lnTo>
                <a:lnTo>
                  <a:pt x="195" y="585"/>
                </a:lnTo>
                <a:lnTo>
                  <a:pt x="223" y="561"/>
                </a:lnTo>
                <a:lnTo>
                  <a:pt x="251" y="539"/>
                </a:lnTo>
                <a:lnTo>
                  <a:pt x="276" y="517"/>
                </a:lnTo>
                <a:lnTo>
                  <a:pt x="301" y="495"/>
                </a:lnTo>
                <a:lnTo>
                  <a:pt x="322" y="474"/>
                </a:lnTo>
                <a:lnTo>
                  <a:pt x="339" y="456"/>
                </a:lnTo>
                <a:lnTo>
                  <a:pt x="354" y="438"/>
                </a:lnTo>
                <a:lnTo>
                  <a:pt x="364" y="422"/>
                </a:lnTo>
                <a:lnTo>
                  <a:pt x="369" y="409"/>
                </a:lnTo>
                <a:lnTo>
                  <a:pt x="373" y="389"/>
                </a:lnTo>
                <a:lnTo>
                  <a:pt x="376" y="367"/>
                </a:lnTo>
                <a:lnTo>
                  <a:pt x="378" y="343"/>
                </a:lnTo>
                <a:lnTo>
                  <a:pt x="380" y="316"/>
                </a:lnTo>
                <a:lnTo>
                  <a:pt x="381" y="288"/>
                </a:lnTo>
                <a:lnTo>
                  <a:pt x="381" y="258"/>
                </a:lnTo>
                <a:lnTo>
                  <a:pt x="381" y="229"/>
                </a:lnTo>
                <a:lnTo>
                  <a:pt x="381" y="197"/>
                </a:lnTo>
                <a:lnTo>
                  <a:pt x="381" y="168"/>
                </a:lnTo>
                <a:lnTo>
                  <a:pt x="380" y="138"/>
                </a:lnTo>
                <a:lnTo>
                  <a:pt x="379" y="110"/>
                </a:lnTo>
                <a:lnTo>
                  <a:pt x="376" y="83"/>
                </a:lnTo>
                <a:lnTo>
                  <a:pt x="375" y="59"/>
                </a:lnTo>
                <a:lnTo>
                  <a:pt x="373" y="35"/>
                </a:lnTo>
                <a:lnTo>
                  <a:pt x="372" y="17"/>
                </a:lnTo>
                <a:lnTo>
                  <a:pt x="369" y="0"/>
                </a:lnTo>
                <a:close/>
              </a:path>
            </a:pathLst>
          </a:custGeom>
          <a:solidFill>
            <a:srgbClr val="75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7" name="Freeform 1028"/>
          <p:cNvSpPr>
            <a:spLocks noChangeAspect="1"/>
          </p:cNvSpPr>
          <p:nvPr/>
        </p:nvSpPr>
        <p:spPr bwMode="auto">
          <a:xfrm>
            <a:off x="688975" y="6218238"/>
            <a:ext cx="147638" cy="268287"/>
          </a:xfrm>
          <a:custGeom>
            <a:avLst/>
            <a:gdLst>
              <a:gd name="T0" fmla="*/ 2147483647 w 381"/>
              <a:gd name="T1" fmla="*/ 2147483647 h 697"/>
              <a:gd name="T2" fmla="*/ 2147483647 w 381"/>
              <a:gd name="T3" fmla="*/ 2147483647 h 697"/>
              <a:gd name="T4" fmla="*/ 2147483647 w 381"/>
              <a:gd name="T5" fmla="*/ 2147483647 h 697"/>
              <a:gd name="T6" fmla="*/ 2147483647 w 381"/>
              <a:gd name="T7" fmla="*/ 2147483647 h 697"/>
              <a:gd name="T8" fmla="*/ 2147483647 w 381"/>
              <a:gd name="T9" fmla="*/ 2147483647 h 697"/>
              <a:gd name="T10" fmla="*/ 2147483647 w 381"/>
              <a:gd name="T11" fmla="*/ 2147483647 h 697"/>
              <a:gd name="T12" fmla="*/ 2147483647 w 381"/>
              <a:gd name="T13" fmla="*/ 2147483647 h 697"/>
              <a:gd name="T14" fmla="*/ 2147483647 w 381"/>
              <a:gd name="T15" fmla="*/ 2147483647 h 697"/>
              <a:gd name="T16" fmla="*/ 2147483647 w 381"/>
              <a:gd name="T17" fmla="*/ 2147483647 h 697"/>
              <a:gd name="T18" fmla="*/ 2147483647 w 381"/>
              <a:gd name="T19" fmla="*/ 2147483647 h 697"/>
              <a:gd name="T20" fmla="*/ 0 w 381"/>
              <a:gd name="T21" fmla="*/ 2147483647 h 697"/>
              <a:gd name="T22" fmla="*/ 0 w 381"/>
              <a:gd name="T23" fmla="*/ 2147483647 h 697"/>
              <a:gd name="T24" fmla="*/ 2147483647 w 381"/>
              <a:gd name="T25" fmla="*/ 2147483647 h 697"/>
              <a:gd name="T26" fmla="*/ 2147483647 w 381"/>
              <a:gd name="T27" fmla="*/ 2147483647 h 697"/>
              <a:gd name="T28" fmla="*/ 2147483647 w 381"/>
              <a:gd name="T29" fmla="*/ 2147483647 h 697"/>
              <a:gd name="T30" fmla="*/ 2147483647 w 381"/>
              <a:gd name="T31" fmla="*/ 2147483647 h 697"/>
              <a:gd name="T32" fmla="*/ 2147483647 w 381"/>
              <a:gd name="T33" fmla="*/ 2147483647 h 697"/>
              <a:gd name="T34" fmla="*/ 2147483647 w 381"/>
              <a:gd name="T35" fmla="*/ 2147483647 h 697"/>
              <a:gd name="T36" fmla="*/ 2147483647 w 381"/>
              <a:gd name="T37" fmla="*/ 2147483647 h 697"/>
              <a:gd name="T38" fmla="*/ 2147483647 w 381"/>
              <a:gd name="T39" fmla="*/ 2147483647 h 697"/>
              <a:gd name="T40" fmla="*/ 2147483647 w 381"/>
              <a:gd name="T41" fmla="*/ 2147483647 h 697"/>
              <a:gd name="T42" fmla="*/ 2147483647 w 381"/>
              <a:gd name="T43" fmla="*/ 2147483647 h 697"/>
              <a:gd name="T44" fmla="*/ 2147483647 w 381"/>
              <a:gd name="T45" fmla="*/ 2147483647 h 697"/>
              <a:gd name="T46" fmla="*/ 2147483647 w 381"/>
              <a:gd name="T47" fmla="*/ 2147483647 h 697"/>
              <a:gd name="T48" fmla="*/ 2147483647 w 381"/>
              <a:gd name="T49" fmla="*/ 2147483647 h 697"/>
              <a:gd name="T50" fmla="*/ 2147483647 w 381"/>
              <a:gd name="T51" fmla="*/ 2147483647 h 697"/>
              <a:gd name="T52" fmla="*/ 2147483647 w 381"/>
              <a:gd name="T53" fmla="*/ 2147483647 h 697"/>
              <a:gd name="T54" fmla="*/ 2147483647 w 381"/>
              <a:gd name="T55" fmla="*/ 2147483647 h 697"/>
              <a:gd name="T56" fmla="*/ 2147483647 w 381"/>
              <a:gd name="T57" fmla="*/ 2147483647 h 697"/>
              <a:gd name="T58" fmla="*/ 2147483647 w 381"/>
              <a:gd name="T59" fmla="*/ 2147483647 h 697"/>
              <a:gd name="T60" fmla="*/ 2147483647 w 381"/>
              <a:gd name="T61" fmla="*/ 2147483647 h 697"/>
              <a:gd name="T62" fmla="*/ 2147483647 w 381"/>
              <a:gd name="T63" fmla="*/ 2147483647 h 6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81" h="697">
                <a:moveTo>
                  <a:pt x="368" y="0"/>
                </a:moveTo>
                <a:lnTo>
                  <a:pt x="354" y="5"/>
                </a:lnTo>
                <a:lnTo>
                  <a:pt x="337" y="12"/>
                </a:lnTo>
                <a:lnTo>
                  <a:pt x="317" y="22"/>
                </a:lnTo>
                <a:lnTo>
                  <a:pt x="294" y="36"/>
                </a:lnTo>
                <a:lnTo>
                  <a:pt x="269" y="51"/>
                </a:lnTo>
                <a:lnTo>
                  <a:pt x="243" y="67"/>
                </a:lnTo>
                <a:lnTo>
                  <a:pt x="216" y="87"/>
                </a:lnTo>
                <a:lnTo>
                  <a:pt x="188" y="107"/>
                </a:lnTo>
                <a:lnTo>
                  <a:pt x="160" y="129"/>
                </a:lnTo>
                <a:lnTo>
                  <a:pt x="133" y="151"/>
                </a:lnTo>
                <a:lnTo>
                  <a:pt x="107" y="173"/>
                </a:lnTo>
                <a:lnTo>
                  <a:pt x="83" y="197"/>
                </a:lnTo>
                <a:lnTo>
                  <a:pt x="61" y="220"/>
                </a:lnTo>
                <a:lnTo>
                  <a:pt x="41" y="243"/>
                </a:lnTo>
                <a:lnTo>
                  <a:pt x="25" y="265"/>
                </a:lnTo>
                <a:lnTo>
                  <a:pt x="12" y="286"/>
                </a:lnTo>
                <a:lnTo>
                  <a:pt x="8" y="311"/>
                </a:lnTo>
                <a:lnTo>
                  <a:pt x="5" y="336"/>
                </a:lnTo>
                <a:lnTo>
                  <a:pt x="3" y="363"/>
                </a:lnTo>
                <a:lnTo>
                  <a:pt x="2" y="391"/>
                </a:lnTo>
                <a:lnTo>
                  <a:pt x="0" y="418"/>
                </a:lnTo>
                <a:lnTo>
                  <a:pt x="0" y="447"/>
                </a:lnTo>
                <a:lnTo>
                  <a:pt x="0" y="475"/>
                </a:lnTo>
                <a:lnTo>
                  <a:pt x="2" y="503"/>
                </a:lnTo>
                <a:lnTo>
                  <a:pt x="3" y="531"/>
                </a:lnTo>
                <a:lnTo>
                  <a:pt x="4" y="557"/>
                </a:lnTo>
                <a:lnTo>
                  <a:pt x="6" y="584"/>
                </a:lnTo>
                <a:lnTo>
                  <a:pt x="8" y="609"/>
                </a:lnTo>
                <a:lnTo>
                  <a:pt x="11" y="633"/>
                </a:lnTo>
                <a:lnTo>
                  <a:pt x="13" y="656"/>
                </a:lnTo>
                <a:lnTo>
                  <a:pt x="17" y="677"/>
                </a:lnTo>
                <a:lnTo>
                  <a:pt x="19" y="697"/>
                </a:lnTo>
                <a:lnTo>
                  <a:pt x="38" y="689"/>
                </a:lnTo>
                <a:lnTo>
                  <a:pt x="60" y="676"/>
                </a:lnTo>
                <a:lnTo>
                  <a:pt x="84" y="662"/>
                </a:lnTo>
                <a:lnTo>
                  <a:pt x="110" y="645"/>
                </a:lnTo>
                <a:lnTo>
                  <a:pt x="138" y="626"/>
                </a:lnTo>
                <a:lnTo>
                  <a:pt x="166" y="606"/>
                </a:lnTo>
                <a:lnTo>
                  <a:pt x="195" y="584"/>
                </a:lnTo>
                <a:lnTo>
                  <a:pt x="223" y="562"/>
                </a:lnTo>
                <a:lnTo>
                  <a:pt x="251" y="540"/>
                </a:lnTo>
                <a:lnTo>
                  <a:pt x="276" y="518"/>
                </a:lnTo>
                <a:lnTo>
                  <a:pt x="300" y="496"/>
                </a:lnTo>
                <a:lnTo>
                  <a:pt x="321" y="475"/>
                </a:lnTo>
                <a:lnTo>
                  <a:pt x="339" y="456"/>
                </a:lnTo>
                <a:lnTo>
                  <a:pt x="353" y="439"/>
                </a:lnTo>
                <a:lnTo>
                  <a:pt x="364" y="422"/>
                </a:lnTo>
                <a:lnTo>
                  <a:pt x="368" y="410"/>
                </a:lnTo>
                <a:lnTo>
                  <a:pt x="372" y="390"/>
                </a:lnTo>
                <a:lnTo>
                  <a:pt x="375" y="368"/>
                </a:lnTo>
                <a:lnTo>
                  <a:pt x="378" y="343"/>
                </a:lnTo>
                <a:lnTo>
                  <a:pt x="379" y="316"/>
                </a:lnTo>
                <a:lnTo>
                  <a:pt x="380" y="287"/>
                </a:lnTo>
                <a:lnTo>
                  <a:pt x="381" y="258"/>
                </a:lnTo>
                <a:lnTo>
                  <a:pt x="381" y="228"/>
                </a:lnTo>
                <a:lnTo>
                  <a:pt x="381" y="198"/>
                </a:lnTo>
                <a:lnTo>
                  <a:pt x="380" y="167"/>
                </a:lnTo>
                <a:lnTo>
                  <a:pt x="379" y="138"/>
                </a:lnTo>
                <a:lnTo>
                  <a:pt x="378" y="109"/>
                </a:lnTo>
                <a:lnTo>
                  <a:pt x="376" y="83"/>
                </a:lnTo>
                <a:lnTo>
                  <a:pt x="374" y="58"/>
                </a:lnTo>
                <a:lnTo>
                  <a:pt x="373" y="36"/>
                </a:lnTo>
                <a:lnTo>
                  <a:pt x="371" y="16"/>
                </a:lnTo>
                <a:lnTo>
                  <a:pt x="368" y="0"/>
                </a:lnTo>
                <a:close/>
              </a:path>
            </a:pathLst>
          </a:custGeom>
          <a:solidFill>
            <a:srgbClr val="6299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8" name="Freeform 1029"/>
          <p:cNvSpPr>
            <a:spLocks noChangeAspect="1"/>
          </p:cNvSpPr>
          <p:nvPr/>
        </p:nvSpPr>
        <p:spPr bwMode="auto">
          <a:xfrm>
            <a:off x="692150" y="6413500"/>
            <a:ext cx="142875" cy="149225"/>
          </a:xfrm>
          <a:custGeom>
            <a:avLst/>
            <a:gdLst>
              <a:gd name="T0" fmla="*/ 2147483647 w 373"/>
              <a:gd name="T1" fmla="*/ 0 h 386"/>
              <a:gd name="T2" fmla="*/ 2147483647 w 373"/>
              <a:gd name="T3" fmla="*/ 2147483647 h 386"/>
              <a:gd name="T4" fmla="*/ 2147483647 w 373"/>
              <a:gd name="T5" fmla="*/ 2147483647 h 386"/>
              <a:gd name="T6" fmla="*/ 2147483647 w 373"/>
              <a:gd name="T7" fmla="*/ 2147483647 h 386"/>
              <a:gd name="T8" fmla="*/ 2147483647 w 373"/>
              <a:gd name="T9" fmla="*/ 2147483647 h 386"/>
              <a:gd name="T10" fmla="*/ 2147483647 w 373"/>
              <a:gd name="T11" fmla="*/ 2147483647 h 386"/>
              <a:gd name="T12" fmla="*/ 2147483647 w 373"/>
              <a:gd name="T13" fmla="*/ 2147483647 h 386"/>
              <a:gd name="T14" fmla="*/ 2147483647 w 373"/>
              <a:gd name="T15" fmla="*/ 2147483647 h 386"/>
              <a:gd name="T16" fmla="*/ 2147483647 w 373"/>
              <a:gd name="T17" fmla="*/ 2147483647 h 386"/>
              <a:gd name="T18" fmla="*/ 2147483647 w 373"/>
              <a:gd name="T19" fmla="*/ 2147483647 h 386"/>
              <a:gd name="T20" fmla="*/ 2147483647 w 373"/>
              <a:gd name="T21" fmla="*/ 2147483647 h 386"/>
              <a:gd name="T22" fmla="*/ 2147483647 w 373"/>
              <a:gd name="T23" fmla="*/ 2147483647 h 386"/>
              <a:gd name="T24" fmla="*/ 2147483647 w 373"/>
              <a:gd name="T25" fmla="*/ 2147483647 h 386"/>
              <a:gd name="T26" fmla="*/ 2147483647 w 373"/>
              <a:gd name="T27" fmla="*/ 2147483647 h 386"/>
              <a:gd name="T28" fmla="*/ 2147483647 w 373"/>
              <a:gd name="T29" fmla="*/ 2147483647 h 386"/>
              <a:gd name="T30" fmla="*/ 2147483647 w 373"/>
              <a:gd name="T31" fmla="*/ 2147483647 h 386"/>
              <a:gd name="T32" fmla="*/ 2147483647 w 373"/>
              <a:gd name="T33" fmla="*/ 2147483647 h 386"/>
              <a:gd name="T34" fmla="*/ 0 w 373"/>
              <a:gd name="T35" fmla="*/ 2147483647 h 386"/>
              <a:gd name="T36" fmla="*/ 2147483647 w 373"/>
              <a:gd name="T37" fmla="*/ 2147483647 h 386"/>
              <a:gd name="T38" fmla="*/ 2147483647 w 373"/>
              <a:gd name="T39" fmla="*/ 2147483647 h 386"/>
              <a:gd name="T40" fmla="*/ 2147483647 w 373"/>
              <a:gd name="T41" fmla="*/ 2147483647 h 386"/>
              <a:gd name="T42" fmla="*/ 2147483647 w 373"/>
              <a:gd name="T43" fmla="*/ 2147483647 h 386"/>
              <a:gd name="T44" fmla="*/ 2147483647 w 373"/>
              <a:gd name="T45" fmla="*/ 2147483647 h 386"/>
              <a:gd name="T46" fmla="*/ 2147483647 w 373"/>
              <a:gd name="T47" fmla="*/ 2147483647 h 386"/>
              <a:gd name="T48" fmla="*/ 2147483647 w 373"/>
              <a:gd name="T49" fmla="*/ 2147483647 h 386"/>
              <a:gd name="T50" fmla="*/ 2147483647 w 373"/>
              <a:gd name="T51" fmla="*/ 2147483647 h 386"/>
              <a:gd name="T52" fmla="*/ 2147483647 w 373"/>
              <a:gd name="T53" fmla="*/ 2147483647 h 386"/>
              <a:gd name="T54" fmla="*/ 2147483647 w 373"/>
              <a:gd name="T55" fmla="*/ 2147483647 h 386"/>
              <a:gd name="T56" fmla="*/ 2147483647 w 373"/>
              <a:gd name="T57" fmla="*/ 2147483647 h 386"/>
              <a:gd name="T58" fmla="*/ 2147483647 w 373"/>
              <a:gd name="T59" fmla="*/ 2147483647 h 386"/>
              <a:gd name="T60" fmla="*/ 2147483647 w 373"/>
              <a:gd name="T61" fmla="*/ 2147483647 h 386"/>
              <a:gd name="T62" fmla="*/ 2147483647 w 373"/>
              <a:gd name="T63" fmla="*/ 2147483647 h 386"/>
              <a:gd name="T64" fmla="*/ 2147483647 w 373"/>
              <a:gd name="T65" fmla="*/ 2147483647 h 386"/>
              <a:gd name="T66" fmla="*/ 2147483647 w 373"/>
              <a:gd name="T67" fmla="*/ 2147483647 h 386"/>
              <a:gd name="T68" fmla="*/ 2147483647 w 373"/>
              <a:gd name="T69" fmla="*/ 0 h 38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73" h="386">
                <a:moveTo>
                  <a:pt x="359" y="0"/>
                </a:moveTo>
                <a:lnTo>
                  <a:pt x="345" y="5"/>
                </a:lnTo>
                <a:lnTo>
                  <a:pt x="327" y="15"/>
                </a:lnTo>
                <a:lnTo>
                  <a:pt x="306" y="28"/>
                </a:lnTo>
                <a:lnTo>
                  <a:pt x="282" y="42"/>
                </a:lnTo>
                <a:lnTo>
                  <a:pt x="256" y="59"/>
                </a:lnTo>
                <a:lnTo>
                  <a:pt x="230" y="78"/>
                </a:lnTo>
                <a:lnTo>
                  <a:pt x="200" y="97"/>
                </a:lnTo>
                <a:lnTo>
                  <a:pt x="171" y="118"/>
                </a:lnTo>
                <a:lnTo>
                  <a:pt x="143" y="140"/>
                </a:lnTo>
                <a:lnTo>
                  <a:pt x="115" y="163"/>
                </a:lnTo>
                <a:lnTo>
                  <a:pt x="90" y="185"/>
                </a:lnTo>
                <a:lnTo>
                  <a:pt x="65" y="207"/>
                </a:lnTo>
                <a:lnTo>
                  <a:pt x="43" y="229"/>
                </a:lnTo>
                <a:lnTo>
                  <a:pt x="26" y="249"/>
                </a:lnTo>
                <a:lnTo>
                  <a:pt x="11" y="269"/>
                </a:lnTo>
                <a:lnTo>
                  <a:pt x="1" y="286"/>
                </a:lnTo>
                <a:lnTo>
                  <a:pt x="0" y="383"/>
                </a:lnTo>
                <a:lnTo>
                  <a:pt x="362" y="386"/>
                </a:lnTo>
                <a:lnTo>
                  <a:pt x="366" y="366"/>
                </a:lnTo>
                <a:lnTo>
                  <a:pt x="368" y="345"/>
                </a:lnTo>
                <a:lnTo>
                  <a:pt x="370" y="322"/>
                </a:lnTo>
                <a:lnTo>
                  <a:pt x="372" y="296"/>
                </a:lnTo>
                <a:lnTo>
                  <a:pt x="373" y="270"/>
                </a:lnTo>
                <a:lnTo>
                  <a:pt x="373" y="242"/>
                </a:lnTo>
                <a:lnTo>
                  <a:pt x="373" y="214"/>
                </a:lnTo>
                <a:lnTo>
                  <a:pt x="373" y="186"/>
                </a:lnTo>
                <a:lnTo>
                  <a:pt x="372" y="158"/>
                </a:lnTo>
                <a:lnTo>
                  <a:pt x="370" y="130"/>
                </a:lnTo>
                <a:lnTo>
                  <a:pt x="368" y="104"/>
                </a:lnTo>
                <a:lnTo>
                  <a:pt x="367" y="79"/>
                </a:lnTo>
                <a:lnTo>
                  <a:pt x="365" y="56"/>
                </a:lnTo>
                <a:lnTo>
                  <a:pt x="362" y="35"/>
                </a:lnTo>
                <a:lnTo>
                  <a:pt x="361" y="16"/>
                </a:lnTo>
                <a:lnTo>
                  <a:pt x="359" y="0"/>
                </a:lnTo>
                <a:close/>
              </a:path>
            </a:pathLst>
          </a:custGeom>
          <a:solidFill>
            <a:srgbClr val="75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9" name="Freeform 1030"/>
          <p:cNvSpPr>
            <a:spLocks noChangeAspect="1"/>
          </p:cNvSpPr>
          <p:nvPr/>
        </p:nvSpPr>
        <p:spPr bwMode="auto">
          <a:xfrm>
            <a:off x="533400" y="6210300"/>
            <a:ext cx="147638" cy="266700"/>
          </a:xfrm>
          <a:custGeom>
            <a:avLst/>
            <a:gdLst>
              <a:gd name="T0" fmla="*/ 2147483647 w 381"/>
              <a:gd name="T1" fmla="*/ 2147483647 h 697"/>
              <a:gd name="T2" fmla="*/ 2147483647 w 381"/>
              <a:gd name="T3" fmla="*/ 2147483647 h 697"/>
              <a:gd name="T4" fmla="*/ 2147483647 w 381"/>
              <a:gd name="T5" fmla="*/ 2147483647 h 697"/>
              <a:gd name="T6" fmla="*/ 2147483647 w 381"/>
              <a:gd name="T7" fmla="*/ 2147483647 h 697"/>
              <a:gd name="T8" fmla="*/ 2147483647 w 381"/>
              <a:gd name="T9" fmla="*/ 2147483647 h 697"/>
              <a:gd name="T10" fmla="*/ 2147483647 w 381"/>
              <a:gd name="T11" fmla="*/ 2147483647 h 697"/>
              <a:gd name="T12" fmla="*/ 2147483647 w 381"/>
              <a:gd name="T13" fmla="*/ 2147483647 h 697"/>
              <a:gd name="T14" fmla="*/ 2147483647 w 381"/>
              <a:gd name="T15" fmla="*/ 2147483647 h 697"/>
              <a:gd name="T16" fmla="*/ 2147483647 w 381"/>
              <a:gd name="T17" fmla="*/ 2147483647 h 697"/>
              <a:gd name="T18" fmla="*/ 2147483647 w 381"/>
              <a:gd name="T19" fmla="*/ 2147483647 h 697"/>
              <a:gd name="T20" fmla="*/ 2147483647 w 381"/>
              <a:gd name="T21" fmla="*/ 2147483647 h 697"/>
              <a:gd name="T22" fmla="*/ 2147483647 w 381"/>
              <a:gd name="T23" fmla="*/ 2147483647 h 697"/>
              <a:gd name="T24" fmla="*/ 2147483647 w 381"/>
              <a:gd name="T25" fmla="*/ 2147483647 h 697"/>
              <a:gd name="T26" fmla="*/ 2147483647 w 381"/>
              <a:gd name="T27" fmla="*/ 2147483647 h 697"/>
              <a:gd name="T28" fmla="*/ 2147483647 w 381"/>
              <a:gd name="T29" fmla="*/ 2147483647 h 697"/>
              <a:gd name="T30" fmla="*/ 2147483647 w 381"/>
              <a:gd name="T31" fmla="*/ 2147483647 h 697"/>
              <a:gd name="T32" fmla="*/ 2147483647 w 381"/>
              <a:gd name="T33" fmla="*/ 2147483647 h 697"/>
              <a:gd name="T34" fmla="*/ 2147483647 w 381"/>
              <a:gd name="T35" fmla="*/ 2147483647 h 697"/>
              <a:gd name="T36" fmla="*/ 2147483647 w 381"/>
              <a:gd name="T37" fmla="*/ 2147483647 h 697"/>
              <a:gd name="T38" fmla="*/ 2147483647 w 381"/>
              <a:gd name="T39" fmla="*/ 2147483647 h 697"/>
              <a:gd name="T40" fmla="*/ 2147483647 w 381"/>
              <a:gd name="T41" fmla="*/ 2147483647 h 697"/>
              <a:gd name="T42" fmla="*/ 2147483647 w 381"/>
              <a:gd name="T43" fmla="*/ 2147483647 h 697"/>
              <a:gd name="T44" fmla="*/ 2147483647 w 381"/>
              <a:gd name="T45" fmla="*/ 2147483647 h 697"/>
              <a:gd name="T46" fmla="*/ 2147483647 w 381"/>
              <a:gd name="T47" fmla="*/ 2147483647 h 697"/>
              <a:gd name="T48" fmla="*/ 2147483647 w 381"/>
              <a:gd name="T49" fmla="*/ 2147483647 h 697"/>
              <a:gd name="T50" fmla="*/ 2147483647 w 381"/>
              <a:gd name="T51" fmla="*/ 2147483647 h 697"/>
              <a:gd name="T52" fmla="*/ 2147483647 w 381"/>
              <a:gd name="T53" fmla="*/ 2147483647 h 697"/>
              <a:gd name="T54" fmla="*/ 0 w 381"/>
              <a:gd name="T55" fmla="*/ 2147483647 h 697"/>
              <a:gd name="T56" fmla="*/ 2147483647 w 381"/>
              <a:gd name="T57" fmla="*/ 2147483647 h 697"/>
              <a:gd name="T58" fmla="*/ 2147483647 w 381"/>
              <a:gd name="T59" fmla="*/ 2147483647 h 697"/>
              <a:gd name="T60" fmla="*/ 2147483647 w 381"/>
              <a:gd name="T61" fmla="*/ 2147483647 h 697"/>
              <a:gd name="T62" fmla="*/ 2147483647 w 381"/>
              <a:gd name="T63" fmla="*/ 2147483647 h 6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81" h="697">
                <a:moveTo>
                  <a:pt x="13" y="0"/>
                </a:moveTo>
                <a:lnTo>
                  <a:pt x="27" y="5"/>
                </a:lnTo>
                <a:lnTo>
                  <a:pt x="45" y="12"/>
                </a:lnTo>
                <a:lnTo>
                  <a:pt x="64" y="22"/>
                </a:lnTo>
                <a:lnTo>
                  <a:pt x="88" y="35"/>
                </a:lnTo>
                <a:lnTo>
                  <a:pt x="113" y="50"/>
                </a:lnTo>
                <a:lnTo>
                  <a:pt x="139" y="67"/>
                </a:lnTo>
                <a:lnTo>
                  <a:pt x="167" y="86"/>
                </a:lnTo>
                <a:lnTo>
                  <a:pt x="194" y="106"/>
                </a:lnTo>
                <a:lnTo>
                  <a:pt x="222" y="128"/>
                </a:lnTo>
                <a:lnTo>
                  <a:pt x="248" y="150"/>
                </a:lnTo>
                <a:lnTo>
                  <a:pt x="275" y="172"/>
                </a:lnTo>
                <a:lnTo>
                  <a:pt x="300" y="195"/>
                </a:lnTo>
                <a:lnTo>
                  <a:pt x="322" y="219"/>
                </a:lnTo>
                <a:lnTo>
                  <a:pt x="341" y="242"/>
                </a:lnTo>
                <a:lnTo>
                  <a:pt x="358" y="264"/>
                </a:lnTo>
                <a:lnTo>
                  <a:pt x="371" y="285"/>
                </a:lnTo>
                <a:lnTo>
                  <a:pt x="374" y="310"/>
                </a:lnTo>
                <a:lnTo>
                  <a:pt x="376" y="335"/>
                </a:lnTo>
                <a:lnTo>
                  <a:pt x="379" y="362"/>
                </a:lnTo>
                <a:lnTo>
                  <a:pt x="380" y="390"/>
                </a:lnTo>
                <a:lnTo>
                  <a:pt x="381" y="418"/>
                </a:lnTo>
                <a:lnTo>
                  <a:pt x="381" y="446"/>
                </a:lnTo>
                <a:lnTo>
                  <a:pt x="381" y="474"/>
                </a:lnTo>
                <a:lnTo>
                  <a:pt x="380" y="502"/>
                </a:lnTo>
                <a:lnTo>
                  <a:pt x="379" y="529"/>
                </a:lnTo>
                <a:lnTo>
                  <a:pt x="378" y="556"/>
                </a:lnTo>
                <a:lnTo>
                  <a:pt x="375" y="583"/>
                </a:lnTo>
                <a:lnTo>
                  <a:pt x="373" y="609"/>
                </a:lnTo>
                <a:lnTo>
                  <a:pt x="371" y="633"/>
                </a:lnTo>
                <a:lnTo>
                  <a:pt x="368" y="656"/>
                </a:lnTo>
                <a:lnTo>
                  <a:pt x="365" y="677"/>
                </a:lnTo>
                <a:lnTo>
                  <a:pt x="362" y="697"/>
                </a:lnTo>
                <a:lnTo>
                  <a:pt x="344" y="688"/>
                </a:lnTo>
                <a:lnTo>
                  <a:pt x="322" y="676"/>
                </a:lnTo>
                <a:lnTo>
                  <a:pt x="297" y="661"/>
                </a:lnTo>
                <a:lnTo>
                  <a:pt x="272" y="645"/>
                </a:lnTo>
                <a:lnTo>
                  <a:pt x="244" y="626"/>
                </a:lnTo>
                <a:lnTo>
                  <a:pt x="216" y="605"/>
                </a:lnTo>
                <a:lnTo>
                  <a:pt x="187" y="584"/>
                </a:lnTo>
                <a:lnTo>
                  <a:pt x="159" y="561"/>
                </a:lnTo>
                <a:lnTo>
                  <a:pt x="131" y="539"/>
                </a:lnTo>
                <a:lnTo>
                  <a:pt x="105" y="517"/>
                </a:lnTo>
                <a:lnTo>
                  <a:pt x="82" y="495"/>
                </a:lnTo>
                <a:lnTo>
                  <a:pt x="61" y="474"/>
                </a:lnTo>
                <a:lnTo>
                  <a:pt x="42" y="455"/>
                </a:lnTo>
                <a:lnTo>
                  <a:pt x="28" y="438"/>
                </a:lnTo>
                <a:lnTo>
                  <a:pt x="18" y="421"/>
                </a:lnTo>
                <a:lnTo>
                  <a:pt x="13" y="408"/>
                </a:lnTo>
                <a:lnTo>
                  <a:pt x="10" y="389"/>
                </a:lnTo>
                <a:lnTo>
                  <a:pt x="6" y="367"/>
                </a:lnTo>
                <a:lnTo>
                  <a:pt x="4" y="342"/>
                </a:lnTo>
                <a:lnTo>
                  <a:pt x="3" y="315"/>
                </a:lnTo>
                <a:lnTo>
                  <a:pt x="1" y="286"/>
                </a:lnTo>
                <a:lnTo>
                  <a:pt x="0" y="257"/>
                </a:lnTo>
                <a:lnTo>
                  <a:pt x="0" y="227"/>
                </a:lnTo>
                <a:lnTo>
                  <a:pt x="1" y="197"/>
                </a:lnTo>
                <a:lnTo>
                  <a:pt x="1" y="166"/>
                </a:lnTo>
                <a:lnTo>
                  <a:pt x="3" y="137"/>
                </a:lnTo>
                <a:lnTo>
                  <a:pt x="4" y="109"/>
                </a:lnTo>
                <a:lnTo>
                  <a:pt x="5" y="83"/>
                </a:lnTo>
                <a:lnTo>
                  <a:pt x="7" y="58"/>
                </a:lnTo>
                <a:lnTo>
                  <a:pt x="8" y="35"/>
                </a:lnTo>
                <a:lnTo>
                  <a:pt x="11" y="16"/>
                </a:lnTo>
                <a:lnTo>
                  <a:pt x="13" y="0"/>
                </a:lnTo>
                <a:close/>
              </a:path>
            </a:pathLst>
          </a:custGeom>
          <a:solidFill>
            <a:srgbClr val="75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0" name="Freeform 1031"/>
          <p:cNvSpPr>
            <a:spLocks noChangeAspect="1"/>
          </p:cNvSpPr>
          <p:nvPr/>
        </p:nvSpPr>
        <p:spPr bwMode="auto">
          <a:xfrm>
            <a:off x="533400" y="6411913"/>
            <a:ext cx="142875" cy="150812"/>
          </a:xfrm>
          <a:custGeom>
            <a:avLst/>
            <a:gdLst>
              <a:gd name="T0" fmla="*/ 2147483647 w 370"/>
              <a:gd name="T1" fmla="*/ 0 h 392"/>
              <a:gd name="T2" fmla="*/ 2147483647 w 370"/>
              <a:gd name="T3" fmla="*/ 2147483647 h 392"/>
              <a:gd name="T4" fmla="*/ 2147483647 w 370"/>
              <a:gd name="T5" fmla="*/ 2147483647 h 392"/>
              <a:gd name="T6" fmla="*/ 2147483647 w 370"/>
              <a:gd name="T7" fmla="*/ 2147483647 h 392"/>
              <a:gd name="T8" fmla="*/ 2147483647 w 370"/>
              <a:gd name="T9" fmla="*/ 2147483647 h 392"/>
              <a:gd name="T10" fmla="*/ 2147483647 w 370"/>
              <a:gd name="T11" fmla="*/ 2147483647 h 392"/>
              <a:gd name="T12" fmla="*/ 2147483647 w 370"/>
              <a:gd name="T13" fmla="*/ 2147483647 h 392"/>
              <a:gd name="T14" fmla="*/ 2147483647 w 370"/>
              <a:gd name="T15" fmla="*/ 2147483647 h 392"/>
              <a:gd name="T16" fmla="*/ 2147483647 w 370"/>
              <a:gd name="T17" fmla="*/ 2147483647 h 392"/>
              <a:gd name="T18" fmla="*/ 2147483647 w 370"/>
              <a:gd name="T19" fmla="*/ 2147483647 h 392"/>
              <a:gd name="T20" fmla="*/ 2147483647 w 370"/>
              <a:gd name="T21" fmla="*/ 2147483647 h 392"/>
              <a:gd name="T22" fmla="*/ 2147483647 w 370"/>
              <a:gd name="T23" fmla="*/ 2147483647 h 392"/>
              <a:gd name="T24" fmla="*/ 2147483647 w 370"/>
              <a:gd name="T25" fmla="*/ 2147483647 h 392"/>
              <a:gd name="T26" fmla="*/ 2147483647 w 370"/>
              <a:gd name="T27" fmla="*/ 2147483647 h 392"/>
              <a:gd name="T28" fmla="*/ 2147483647 w 370"/>
              <a:gd name="T29" fmla="*/ 2147483647 h 392"/>
              <a:gd name="T30" fmla="*/ 2147483647 w 370"/>
              <a:gd name="T31" fmla="*/ 2147483647 h 392"/>
              <a:gd name="T32" fmla="*/ 2147483647 w 370"/>
              <a:gd name="T33" fmla="*/ 2147483647 h 392"/>
              <a:gd name="T34" fmla="*/ 2147483647 w 370"/>
              <a:gd name="T35" fmla="*/ 2147483647 h 392"/>
              <a:gd name="T36" fmla="*/ 2147483647 w 370"/>
              <a:gd name="T37" fmla="*/ 2147483647 h 392"/>
              <a:gd name="T38" fmla="*/ 2147483647 w 370"/>
              <a:gd name="T39" fmla="*/ 2147483647 h 392"/>
              <a:gd name="T40" fmla="*/ 2147483647 w 370"/>
              <a:gd name="T41" fmla="*/ 2147483647 h 392"/>
              <a:gd name="T42" fmla="*/ 2147483647 w 370"/>
              <a:gd name="T43" fmla="*/ 2147483647 h 392"/>
              <a:gd name="T44" fmla="*/ 2147483647 w 370"/>
              <a:gd name="T45" fmla="*/ 2147483647 h 392"/>
              <a:gd name="T46" fmla="*/ 2147483647 w 370"/>
              <a:gd name="T47" fmla="*/ 2147483647 h 392"/>
              <a:gd name="T48" fmla="*/ 2147483647 w 370"/>
              <a:gd name="T49" fmla="*/ 2147483647 h 392"/>
              <a:gd name="T50" fmla="*/ 2147483647 w 370"/>
              <a:gd name="T51" fmla="*/ 2147483647 h 392"/>
              <a:gd name="T52" fmla="*/ 2147483647 w 370"/>
              <a:gd name="T53" fmla="*/ 2147483647 h 392"/>
              <a:gd name="T54" fmla="*/ 2147483647 w 370"/>
              <a:gd name="T55" fmla="*/ 2147483647 h 392"/>
              <a:gd name="T56" fmla="*/ 2147483647 w 370"/>
              <a:gd name="T57" fmla="*/ 2147483647 h 392"/>
              <a:gd name="T58" fmla="*/ 2147483647 w 370"/>
              <a:gd name="T59" fmla="*/ 2147483647 h 392"/>
              <a:gd name="T60" fmla="*/ 2147483647 w 370"/>
              <a:gd name="T61" fmla="*/ 2147483647 h 392"/>
              <a:gd name="T62" fmla="*/ 2147483647 w 370"/>
              <a:gd name="T63" fmla="*/ 2147483647 h 392"/>
              <a:gd name="T64" fmla="*/ 2147483647 w 370"/>
              <a:gd name="T65" fmla="*/ 2147483647 h 392"/>
              <a:gd name="T66" fmla="*/ 2147483647 w 370"/>
              <a:gd name="T67" fmla="*/ 2147483647 h 392"/>
              <a:gd name="T68" fmla="*/ 2147483647 w 370"/>
              <a:gd name="T69" fmla="*/ 2147483647 h 392"/>
              <a:gd name="T70" fmla="*/ 2147483647 w 370"/>
              <a:gd name="T71" fmla="*/ 2147483647 h 392"/>
              <a:gd name="T72" fmla="*/ 2147483647 w 370"/>
              <a:gd name="T73" fmla="*/ 2147483647 h 392"/>
              <a:gd name="T74" fmla="*/ 2147483647 w 370"/>
              <a:gd name="T75" fmla="*/ 2147483647 h 392"/>
              <a:gd name="T76" fmla="*/ 0 w 370"/>
              <a:gd name="T77" fmla="*/ 2147483647 h 392"/>
              <a:gd name="T78" fmla="*/ 0 w 370"/>
              <a:gd name="T79" fmla="*/ 2147483647 h 392"/>
              <a:gd name="T80" fmla="*/ 0 w 370"/>
              <a:gd name="T81" fmla="*/ 2147483647 h 392"/>
              <a:gd name="T82" fmla="*/ 2147483647 w 370"/>
              <a:gd name="T83" fmla="*/ 2147483647 h 392"/>
              <a:gd name="T84" fmla="*/ 2147483647 w 370"/>
              <a:gd name="T85" fmla="*/ 2147483647 h 392"/>
              <a:gd name="T86" fmla="*/ 2147483647 w 370"/>
              <a:gd name="T87" fmla="*/ 2147483647 h 392"/>
              <a:gd name="T88" fmla="*/ 2147483647 w 370"/>
              <a:gd name="T89" fmla="*/ 2147483647 h 392"/>
              <a:gd name="T90" fmla="*/ 2147483647 w 370"/>
              <a:gd name="T91" fmla="*/ 2147483647 h 392"/>
              <a:gd name="T92" fmla="*/ 2147483647 w 370"/>
              <a:gd name="T93" fmla="*/ 2147483647 h 392"/>
              <a:gd name="T94" fmla="*/ 2147483647 w 370"/>
              <a:gd name="T95" fmla="*/ 2147483647 h 392"/>
              <a:gd name="T96" fmla="*/ 2147483647 w 370"/>
              <a:gd name="T97" fmla="*/ 2147483647 h 392"/>
              <a:gd name="T98" fmla="*/ 2147483647 w 370"/>
              <a:gd name="T99" fmla="*/ 0 h 39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70" h="392">
                <a:moveTo>
                  <a:pt x="16" y="0"/>
                </a:moveTo>
                <a:lnTo>
                  <a:pt x="30" y="4"/>
                </a:lnTo>
                <a:lnTo>
                  <a:pt x="47" y="11"/>
                </a:lnTo>
                <a:lnTo>
                  <a:pt x="67" y="22"/>
                </a:lnTo>
                <a:lnTo>
                  <a:pt x="90" y="35"/>
                </a:lnTo>
                <a:lnTo>
                  <a:pt x="115" y="50"/>
                </a:lnTo>
                <a:lnTo>
                  <a:pt x="140" y="66"/>
                </a:lnTo>
                <a:lnTo>
                  <a:pt x="167" y="85"/>
                </a:lnTo>
                <a:lnTo>
                  <a:pt x="195" y="105"/>
                </a:lnTo>
                <a:lnTo>
                  <a:pt x="222" y="127"/>
                </a:lnTo>
                <a:lnTo>
                  <a:pt x="248" y="149"/>
                </a:lnTo>
                <a:lnTo>
                  <a:pt x="274" y="171"/>
                </a:lnTo>
                <a:lnTo>
                  <a:pt x="299" y="194"/>
                </a:lnTo>
                <a:lnTo>
                  <a:pt x="321" y="216"/>
                </a:lnTo>
                <a:lnTo>
                  <a:pt x="340" y="240"/>
                </a:lnTo>
                <a:lnTo>
                  <a:pt x="357" y="262"/>
                </a:lnTo>
                <a:lnTo>
                  <a:pt x="370" y="283"/>
                </a:lnTo>
                <a:lnTo>
                  <a:pt x="370" y="391"/>
                </a:lnTo>
                <a:lnTo>
                  <a:pt x="366" y="391"/>
                </a:lnTo>
                <a:lnTo>
                  <a:pt x="354" y="392"/>
                </a:lnTo>
                <a:lnTo>
                  <a:pt x="336" y="392"/>
                </a:lnTo>
                <a:lnTo>
                  <a:pt x="314" y="392"/>
                </a:lnTo>
                <a:lnTo>
                  <a:pt x="286" y="392"/>
                </a:lnTo>
                <a:lnTo>
                  <a:pt x="255" y="392"/>
                </a:lnTo>
                <a:lnTo>
                  <a:pt x="223" y="392"/>
                </a:lnTo>
                <a:lnTo>
                  <a:pt x="190" y="391"/>
                </a:lnTo>
                <a:lnTo>
                  <a:pt x="156" y="391"/>
                </a:lnTo>
                <a:lnTo>
                  <a:pt x="124" y="391"/>
                </a:lnTo>
                <a:lnTo>
                  <a:pt x="94" y="391"/>
                </a:lnTo>
                <a:lnTo>
                  <a:pt x="67" y="391"/>
                </a:lnTo>
                <a:lnTo>
                  <a:pt x="44" y="391"/>
                </a:lnTo>
                <a:lnTo>
                  <a:pt x="26" y="391"/>
                </a:lnTo>
                <a:lnTo>
                  <a:pt x="14" y="391"/>
                </a:lnTo>
                <a:lnTo>
                  <a:pt x="11" y="391"/>
                </a:lnTo>
                <a:lnTo>
                  <a:pt x="7" y="371"/>
                </a:lnTo>
                <a:lnTo>
                  <a:pt x="5" y="350"/>
                </a:lnTo>
                <a:lnTo>
                  <a:pt x="3" y="326"/>
                </a:lnTo>
                <a:lnTo>
                  <a:pt x="2" y="300"/>
                </a:lnTo>
                <a:lnTo>
                  <a:pt x="0" y="273"/>
                </a:lnTo>
                <a:lnTo>
                  <a:pt x="0" y="245"/>
                </a:lnTo>
                <a:lnTo>
                  <a:pt x="0" y="216"/>
                </a:lnTo>
                <a:lnTo>
                  <a:pt x="2" y="188"/>
                </a:lnTo>
                <a:lnTo>
                  <a:pt x="2" y="159"/>
                </a:lnTo>
                <a:lnTo>
                  <a:pt x="4" y="131"/>
                </a:lnTo>
                <a:lnTo>
                  <a:pt x="5" y="105"/>
                </a:lnTo>
                <a:lnTo>
                  <a:pt x="7" y="79"/>
                </a:lnTo>
                <a:lnTo>
                  <a:pt x="9" y="56"/>
                </a:lnTo>
                <a:lnTo>
                  <a:pt x="11" y="35"/>
                </a:lnTo>
                <a:lnTo>
                  <a:pt x="13" y="16"/>
                </a:lnTo>
                <a:lnTo>
                  <a:pt x="16" y="0"/>
                </a:lnTo>
                <a:close/>
              </a:path>
            </a:pathLst>
          </a:custGeom>
          <a:solidFill>
            <a:srgbClr val="75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1" name="Freeform 1032"/>
          <p:cNvSpPr>
            <a:spLocks noChangeAspect="1"/>
          </p:cNvSpPr>
          <p:nvPr/>
        </p:nvSpPr>
        <p:spPr bwMode="auto">
          <a:xfrm>
            <a:off x="850900" y="6219825"/>
            <a:ext cx="147638" cy="268288"/>
          </a:xfrm>
          <a:custGeom>
            <a:avLst/>
            <a:gdLst>
              <a:gd name="T0" fmla="*/ 2147483647 w 380"/>
              <a:gd name="T1" fmla="*/ 2147483647 h 697"/>
              <a:gd name="T2" fmla="*/ 2147483647 w 380"/>
              <a:gd name="T3" fmla="*/ 2147483647 h 697"/>
              <a:gd name="T4" fmla="*/ 2147483647 w 380"/>
              <a:gd name="T5" fmla="*/ 2147483647 h 697"/>
              <a:gd name="T6" fmla="*/ 2147483647 w 380"/>
              <a:gd name="T7" fmla="*/ 2147483647 h 697"/>
              <a:gd name="T8" fmla="*/ 2147483647 w 380"/>
              <a:gd name="T9" fmla="*/ 2147483647 h 697"/>
              <a:gd name="T10" fmla="*/ 2147483647 w 380"/>
              <a:gd name="T11" fmla="*/ 2147483647 h 697"/>
              <a:gd name="T12" fmla="*/ 2147483647 w 380"/>
              <a:gd name="T13" fmla="*/ 2147483647 h 697"/>
              <a:gd name="T14" fmla="*/ 2147483647 w 380"/>
              <a:gd name="T15" fmla="*/ 2147483647 h 697"/>
              <a:gd name="T16" fmla="*/ 2147483647 w 380"/>
              <a:gd name="T17" fmla="*/ 2147483647 h 697"/>
              <a:gd name="T18" fmla="*/ 2147483647 w 380"/>
              <a:gd name="T19" fmla="*/ 2147483647 h 697"/>
              <a:gd name="T20" fmla="*/ 2147483647 w 380"/>
              <a:gd name="T21" fmla="*/ 2147483647 h 697"/>
              <a:gd name="T22" fmla="*/ 2147483647 w 380"/>
              <a:gd name="T23" fmla="*/ 2147483647 h 697"/>
              <a:gd name="T24" fmla="*/ 2147483647 w 380"/>
              <a:gd name="T25" fmla="*/ 2147483647 h 697"/>
              <a:gd name="T26" fmla="*/ 2147483647 w 380"/>
              <a:gd name="T27" fmla="*/ 2147483647 h 697"/>
              <a:gd name="T28" fmla="*/ 2147483647 w 380"/>
              <a:gd name="T29" fmla="*/ 2147483647 h 697"/>
              <a:gd name="T30" fmla="*/ 2147483647 w 380"/>
              <a:gd name="T31" fmla="*/ 2147483647 h 697"/>
              <a:gd name="T32" fmla="*/ 2147483647 w 380"/>
              <a:gd name="T33" fmla="*/ 2147483647 h 697"/>
              <a:gd name="T34" fmla="*/ 2147483647 w 380"/>
              <a:gd name="T35" fmla="*/ 2147483647 h 697"/>
              <a:gd name="T36" fmla="*/ 2147483647 w 380"/>
              <a:gd name="T37" fmla="*/ 2147483647 h 697"/>
              <a:gd name="T38" fmla="*/ 2147483647 w 380"/>
              <a:gd name="T39" fmla="*/ 2147483647 h 697"/>
              <a:gd name="T40" fmla="*/ 2147483647 w 380"/>
              <a:gd name="T41" fmla="*/ 2147483647 h 697"/>
              <a:gd name="T42" fmla="*/ 2147483647 w 380"/>
              <a:gd name="T43" fmla="*/ 2147483647 h 697"/>
              <a:gd name="T44" fmla="*/ 2147483647 w 380"/>
              <a:gd name="T45" fmla="*/ 2147483647 h 697"/>
              <a:gd name="T46" fmla="*/ 2147483647 w 380"/>
              <a:gd name="T47" fmla="*/ 2147483647 h 697"/>
              <a:gd name="T48" fmla="*/ 2147483647 w 380"/>
              <a:gd name="T49" fmla="*/ 2147483647 h 697"/>
              <a:gd name="T50" fmla="*/ 2147483647 w 380"/>
              <a:gd name="T51" fmla="*/ 2147483647 h 697"/>
              <a:gd name="T52" fmla="*/ 0 w 380"/>
              <a:gd name="T53" fmla="*/ 2147483647 h 697"/>
              <a:gd name="T54" fmla="*/ 0 w 380"/>
              <a:gd name="T55" fmla="*/ 2147483647 h 697"/>
              <a:gd name="T56" fmla="*/ 0 w 380"/>
              <a:gd name="T57" fmla="*/ 2147483647 h 697"/>
              <a:gd name="T58" fmla="*/ 2147483647 w 380"/>
              <a:gd name="T59" fmla="*/ 2147483647 h 697"/>
              <a:gd name="T60" fmla="*/ 2147483647 w 380"/>
              <a:gd name="T61" fmla="*/ 2147483647 h 697"/>
              <a:gd name="T62" fmla="*/ 2147483647 w 380"/>
              <a:gd name="T63" fmla="*/ 2147483647 h 6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80" h="697">
                <a:moveTo>
                  <a:pt x="11" y="0"/>
                </a:moveTo>
                <a:lnTo>
                  <a:pt x="25" y="4"/>
                </a:lnTo>
                <a:lnTo>
                  <a:pt x="43" y="11"/>
                </a:lnTo>
                <a:lnTo>
                  <a:pt x="62" y="22"/>
                </a:lnTo>
                <a:lnTo>
                  <a:pt x="86" y="34"/>
                </a:lnTo>
                <a:lnTo>
                  <a:pt x="111" y="50"/>
                </a:lnTo>
                <a:lnTo>
                  <a:pt x="137" y="67"/>
                </a:lnTo>
                <a:lnTo>
                  <a:pt x="165" y="86"/>
                </a:lnTo>
                <a:lnTo>
                  <a:pt x="192" y="105"/>
                </a:lnTo>
                <a:lnTo>
                  <a:pt x="220" y="128"/>
                </a:lnTo>
                <a:lnTo>
                  <a:pt x="246" y="150"/>
                </a:lnTo>
                <a:lnTo>
                  <a:pt x="273" y="172"/>
                </a:lnTo>
                <a:lnTo>
                  <a:pt x="298" y="195"/>
                </a:lnTo>
                <a:lnTo>
                  <a:pt x="320" y="218"/>
                </a:lnTo>
                <a:lnTo>
                  <a:pt x="340" y="242"/>
                </a:lnTo>
                <a:lnTo>
                  <a:pt x="356" y="264"/>
                </a:lnTo>
                <a:lnTo>
                  <a:pt x="369" y="285"/>
                </a:lnTo>
                <a:lnTo>
                  <a:pt x="372" y="309"/>
                </a:lnTo>
                <a:lnTo>
                  <a:pt x="376" y="335"/>
                </a:lnTo>
                <a:lnTo>
                  <a:pt x="378" y="362"/>
                </a:lnTo>
                <a:lnTo>
                  <a:pt x="379" y="389"/>
                </a:lnTo>
                <a:lnTo>
                  <a:pt x="379" y="417"/>
                </a:lnTo>
                <a:lnTo>
                  <a:pt x="380" y="445"/>
                </a:lnTo>
                <a:lnTo>
                  <a:pt x="379" y="473"/>
                </a:lnTo>
                <a:lnTo>
                  <a:pt x="379" y="501"/>
                </a:lnTo>
                <a:lnTo>
                  <a:pt x="378" y="529"/>
                </a:lnTo>
                <a:lnTo>
                  <a:pt x="376" y="556"/>
                </a:lnTo>
                <a:lnTo>
                  <a:pt x="374" y="583"/>
                </a:lnTo>
                <a:lnTo>
                  <a:pt x="372" y="608"/>
                </a:lnTo>
                <a:lnTo>
                  <a:pt x="370" y="633"/>
                </a:lnTo>
                <a:lnTo>
                  <a:pt x="366" y="656"/>
                </a:lnTo>
                <a:lnTo>
                  <a:pt x="364" y="677"/>
                </a:lnTo>
                <a:lnTo>
                  <a:pt x="362" y="697"/>
                </a:lnTo>
                <a:lnTo>
                  <a:pt x="343" y="687"/>
                </a:lnTo>
                <a:lnTo>
                  <a:pt x="321" y="676"/>
                </a:lnTo>
                <a:lnTo>
                  <a:pt x="296" y="661"/>
                </a:lnTo>
                <a:lnTo>
                  <a:pt x="271" y="644"/>
                </a:lnTo>
                <a:lnTo>
                  <a:pt x="243" y="626"/>
                </a:lnTo>
                <a:lnTo>
                  <a:pt x="215" y="605"/>
                </a:lnTo>
                <a:lnTo>
                  <a:pt x="186" y="584"/>
                </a:lnTo>
                <a:lnTo>
                  <a:pt x="158" y="561"/>
                </a:lnTo>
                <a:lnTo>
                  <a:pt x="130" y="538"/>
                </a:lnTo>
                <a:lnTo>
                  <a:pt x="104" y="516"/>
                </a:lnTo>
                <a:lnTo>
                  <a:pt x="80" y="494"/>
                </a:lnTo>
                <a:lnTo>
                  <a:pt x="59" y="473"/>
                </a:lnTo>
                <a:lnTo>
                  <a:pt x="41" y="455"/>
                </a:lnTo>
                <a:lnTo>
                  <a:pt x="26" y="437"/>
                </a:lnTo>
                <a:lnTo>
                  <a:pt x="17" y="421"/>
                </a:lnTo>
                <a:lnTo>
                  <a:pt x="11" y="408"/>
                </a:lnTo>
                <a:lnTo>
                  <a:pt x="8" y="388"/>
                </a:lnTo>
                <a:lnTo>
                  <a:pt x="4" y="366"/>
                </a:lnTo>
                <a:lnTo>
                  <a:pt x="3" y="342"/>
                </a:lnTo>
                <a:lnTo>
                  <a:pt x="1" y="315"/>
                </a:lnTo>
                <a:lnTo>
                  <a:pt x="0" y="286"/>
                </a:lnTo>
                <a:lnTo>
                  <a:pt x="0" y="257"/>
                </a:lnTo>
                <a:lnTo>
                  <a:pt x="0" y="226"/>
                </a:lnTo>
                <a:lnTo>
                  <a:pt x="0" y="196"/>
                </a:lnTo>
                <a:lnTo>
                  <a:pt x="0" y="166"/>
                </a:lnTo>
                <a:lnTo>
                  <a:pt x="1" y="137"/>
                </a:lnTo>
                <a:lnTo>
                  <a:pt x="2" y="109"/>
                </a:lnTo>
                <a:lnTo>
                  <a:pt x="4" y="82"/>
                </a:lnTo>
                <a:lnTo>
                  <a:pt x="5" y="58"/>
                </a:lnTo>
                <a:lnTo>
                  <a:pt x="8" y="34"/>
                </a:lnTo>
                <a:lnTo>
                  <a:pt x="9" y="16"/>
                </a:lnTo>
                <a:lnTo>
                  <a:pt x="11" y="0"/>
                </a:lnTo>
                <a:close/>
              </a:path>
            </a:pathLst>
          </a:custGeom>
          <a:solidFill>
            <a:srgbClr val="75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" name="Freeform 1033"/>
          <p:cNvSpPr>
            <a:spLocks noChangeAspect="1"/>
          </p:cNvSpPr>
          <p:nvPr/>
        </p:nvSpPr>
        <p:spPr bwMode="auto">
          <a:xfrm>
            <a:off x="849313" y="6415088"/>
            <a:ext cx="144462" cy="147637"/>
          </a:xfrm>
          <a:custGeom>
            <a:avLst/>
            <a:gdLst>
              <a:gd name="T0" fmla="*/ 2147483647 w 371"/>
              <a:gd name="T1" fmla="*/ 0 h 383"/>
              <a:gd name="T2" fmla="*/ 2147483647 w 371"/>
              <a:gd name="T3" fmla="*/ 2147483647 h 383"/>
              <a:gd name="T4" fmla="*/ 2147483647 w 371"/>
              <a:gd name="T5" fmla="*/ 2147483647 h 383"/>
              <a:gd name="T6" fmla="*/ 2147483647 w 371"/>
              <a:gd name="T7" fmla="*/ 2147483647 h 383"/>
              <a:gd name="T8" fmla="*/ 2147483647 w 371"/>
              <a:gd name="T9" fmla="*/ 2147483647 h 383"/>
              <a:gd name="T10" fmla="*/ 2147483647 w 371"/>
              <a:gd name="T11" fmla="*/ 2147483647 h 383"/>
              <a:gd name="T12" fmla="*/ 2147483647 w 371"/>
              <a:gd name="T13" fmla="*/ 2147483647 h 383"/>
              <a:gd name="T14" fmla="*/ 2147483647 w 371"/>
              <a:gd name="T15" fmla="*/ 2147483647 h 383"/>
              <a:gd name="T16" fmla="*/ 2147483647 w 371"/>
              <a:gd name="T17" fmla="*/ 2147483647 h 383"/>
              <a:gd name="T18" fmla="*/ 2147483647 w 371"/>
              <a:gd name="T19" fmla="*/ 2147483647 h 383"/>
              <a:gd name="T20" fmla="*/ 2147483647 w 371"/>
              <a:gd name="T21" fmla="*/ 2147483647 h 383"/>
              <a:gd name="T22" fmla="*/ 2147483647 w 371"/>
              <a:gd name="T23" fmla="*/ 2147483647 h 383"/>
              <a:gd name="T24" fmla="*/ 2147483647 w 371"/>
              <a:gd name="T25" fmla="*/ 2147483647 h 383"/>
              <a:gd name="T26" fmla="*/ 2147483647 w 371"/>
              <a:gd name="T27" fmla="*/ 2147483647 h 383"/>
              <a:gd name="T28" fmla="*/ 2147483647 w 371"/>
              <a:gd name="T29" fmla="*/ 2147483647 h 383"/>
              <a:gd name="T30" fmla="*/ 2147483647 w 371"/>
              <a:gd name="T31" fmla="*/ 2147483647 h 383"/>
              <a:gd name="T32" fmla="*/ 2147483647 w 371"/>
              <a:gd name="T33" fmla="*/ 2147483647 h 383"/>
              <a:gd name="T34" fmla="*/ 2147483647 w 371"/>
              <a:gd name="T35" fmla="*/ 2147483647 h 383"/>
              <a:gd name="T36" fmla="*/ 2147483647 w 371"/>
              <a:gd name="T37" fmla="*/ 2147483647 h 383"/>
              <a:gd name="T38" fmla="*/ 2147483647 w 371"/>
              <a:gd name="T39" fmla="*/ 2147483647 h 383"/>
              <a:gd name="T40" fmla="*/ 2147483647 w 371"/>
              <a:gd name="T41" fmla="*/ 2147483647 h 383"/>
              <a:gd name="T42" fmla="*/ 2147483647 w 371"/>
              <a:gd name="T43" fmla="*/ 2147483647 h 383"/>
              <a:gd name="T44" fmla="*/ 2147483647 w 371"/>
              <a:gd name="T45" fmla="*/ 2147483647 h 383"/>
              <a:gd name="T46" fmla="*/ 0 w 371"/>
              <a:gd name="T47" fmla="*/ 2147483647 h 383"/>
              <a:gd name="T48" fmla="*/ 0 w 371"/>
              <a:gd name="T49" fmla="*/ 2147483647 h 383"/>
              <a:gd name="T50" fmla="*/ 0 w 371"/>
              <a:gd name="T51" fmla="*/ 2147483647 h 383"/>
              <a:gd name="T52" fmla="*/ 0 w 371"/>
              <a:gd name="T53" fmla="*/ 2147483647 h 383"/>
              <a:gd name="T54" fmla="*/ 2147483647 w 371"/>
              <a:gd name="T55" fmla="*/ 2147483647 h 383"/>
              <a:gd name="T56" fmla="*/ 2147483647 w 371"/>
              <a:gd name="T57" fmla="*/ 2147483647 h 383"/>
              <a:gd name="T58" fmla="*/ 2147483647 w 371"/>
              <a:gd name="T59" fmla="*/ 2147483647 h 383"/>
              <a:gd name="T60" fmla="*/ 2147483647 w 371"/>
              <a:gd name="T61" fmla="*/ 2147483647 h 383"/>
              <a:gd name="T62" fmla="*/ 2147483647 w 371"/>
              <a:gd name="T63" fmla="*/ 2147483647 h 383"/>
              <a:gd name="T64" fmla="*/ 2147483647 w 371"/>
              <a:gd name="T65" fmla="*/ 2147483647 h 383"/>
              <a:gd name="T66" fmla="*/ 2147483647 w 371"/>
              <a:gd name="T67" fmla="*/ 2147483647 h 383"/>
              <a:gd name="T68" fmla="*/ 2147483647 w 371"/>
              <a:gd name="T69" fmla="*/ 0 h 38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71" h="383">
                <a:moveTo>
                  <a:pt x="14" y="0"/>
                </a:moveTo>
                <a:lnTo>
                  <a:pt x="28" y="5"/>
                </a:lnTo>
                <a:lnTo>
                  <a:pt x="45" y="12"/>
                </a:lnTo>
                <a:lnTo>
                  <a:pt x="66" y="22"/>
                </a:lnTo>
                <a:lnTo>
                  <a:pt x="90" y="35"/>
                </a:lnTo>
                <a:lnTo>
                  <a:pt x="114" y="50"/>
                </a:lnTo>
                <a:lnTo>
                  <a:pt x="141" y="67"/>
                </a:lnTo>
                <a:lnTo>
                  <a:pt x="168" y="86"/>
                </a:lnTo>
                <a:lnTo>
                  <a:pt x="196" y="106"/>
                </a:lnTo>
                <a:lnTo>
                  <a:pt x="222" y="128"/>
                </a:lnTo>
                <a:lnTo>
                  <a:pt x="250" y="150"/>
                </a:lnTo>
                <a:lnTo>
                  <a:pt x="276" y="172"/>
                </a:lnTo>
                <a:lnTo>
                  <a:pt x="300" y="196"/>
                </a:lnTo>
                <a:lnTo>
                  <a:pt x="323" y="219"/>
                </a:lnTo>
                <a:lnTo>
                  <a:pt x="342" y="242"/>
                </a:lnTo>
                <a:lnTo>
                  <a:pt x="359" y="264"/>
                </a:lnTo>
                <a:lnTo>
                  <a:pt x="371" y="285"/>
                </a:lnTo>
                <a:lnTo>
                  <a:pt x="371" y="383"/>
                </a:lnTo>
                <a:lnTo>
                  <a:pt x="10" y="382"/>
                </a:lnTo>
                <a:lnTo>
                  <a:pt x="7" y="363"/>
                </a:lnTo>
                <a:lnTo>
                  <a:pt x="5" y="341"/>
                </a:lnTo>
                <a:lnTo>
                  <a:pt x="2" y="318"/>
                </a:lnTo>
                <a:lnTo>
                  <a:pt x="1" y="293"/>
                </a:lnTo>
                <a:lnTo>
                  <a:pt x="0" y="267"/>
                </a:lnTo>
                <a:lnTo>
                  <a:pt x="0" y="240"/>
                </a:lnTo>
                <a:lnTo>
                  <a:pt x="0" y="212"/>
                </a:lnTo>
                <a:lnTo>
                  <a:pt x="0" y="184"/>
                </a:lnTo>
                <a:lnTo>
                  <a:pt x="1" y="156"/>
                </a:lnTo>
                <a:lnTo>
                  <a:pt x="2" y="129"/>
                </a:lnTo>
                <a:lnTo>
                  <a:pt x="5" y="104"/>
                </a:lnTo>
                <a:lnTo>
                  <a:pt x="6" y="78"/>
                </a:lnTo>
                <a:lnTo>
                  <a:pt x="8" y="55"/>
                </a:lnTo>
                <a:lnTo>
                  <a:pt x="10" y="34"/>
                </a:lnTo>
                <a:lnTo>
                  <a:pt x="12" y="16"/>
                </a:lnTo>
                <a:lnTo>
                  <a:pt x="14" y="0"/>
                </a:lnTo>
                <a:close/>
              </a:path>
            </a:pathLst>
          </a:custGeom>
          <a:solidFill>
            <a:srgbClr val="75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" name="Freeform 1034"/>
          <p:cNvSpPr>
            <a:spLocks noChangeAspect="1"/>
          </p:cNvSpPr>
          <p:nvPr/>
        </p:nvSpPr>
        <p:spPr bwMode="auto">
          <a:xfrm>
            <a:off x="1263650" y="6350000"/>
            <a:ext cx="144463" cy="212725"/>
          </a:xfrm>
          <a:custGeom>
            <a:avLst/>
            <a:gdLst>
              <a:gd name="T0" fmla="*/ 2147483647 w 374"/>
              <a:gd name="T1" fmla="*/ 0 h 553"/>
              <a:gd name="T2" fmla="*/ 2147483647 w 374"/>
              <a:gd name="T3" fmla="*/ 0 h 553"/>
              <a:gd name="T4" fmla="*/ 2147483647 w 374"/>
              <a:gd name="T5" fmla="*/ 0 h 553"/>
              <a:gd name="T6" fmla="*/ 2147483647 w 374"/>
              <a:gd name="T7" fmla="*/ 0 h 553"/>
              <a:gd name="T8" fmla="*/ 2147483647 w 374"/>
              <a:gd name="T9" fmla="*/ 0 h 553"/>
              <a:gd name="T10" fmla="*/ 2147483647 w 374"/>
              <a:gd name="T11" fmla="*/ 0 h 553"/>
              <a:gd name="T12" fmla="*/ 2147483647 w 374"/>
              <a:gd name="T13" fmla="*/ 0 h 553"/>
              <a:gd name="T14" fmla="*/ 2147483647 w 374"/>
              <a:gd name="T15" fmla="*/ 0 h 553"/>
              <a:gd name="T16" fmla="*/ 2147483647 w 374"/>
              <a:gd name="T17" fmla="*/ 0 h 553"/>
              <a:gd name="T18" fmla="*/ 2147483647 w 374"/>
              <a:gd name="T19" fmla="*/ 2147483647 h 553"/>
              <a:gd name="T20" fmla="*/ 2147483647 w 374"/>
              <a:gd name="T21" fmla="*/ 2147483647 h 553"/>
              <a:gd name="T22" fmla="*/ 2147483647 w 374"/>
              <a:gd name="T23" fmla="*/ 2147483647 h 553"/>
              <a:gd name="T24" fmla="*/ 2147483647 w 374"/>
              <a:gd name="T25" fmla="*/ 2147483647 h 553"/>
              <a:gd name="T26" fmla="*/ 2147483647 w 374"/>
              <a:gd name="T27" fmla="*/ 2147483647 h 553"/>
              <a:gd name="T28" fmla="*/ 2147483647 w 374"/>
              <a:gd name="T29" fmla="*/ 2147483647 h 553"/>
              <a:gd name="T30" fmla="*/ 2147483647 w 374"/>
              <a:gd name="T31" fmla="*/ 2147483647 h 553"/>
              <a:gd name="T32" fmla="*/ 2147483647 w 374"/>
              <a:gd name="T33" fmla="*/ 2147483647 h 553"/>
              <a:gd name="T34" fmla="*/ 2147483647 w 374"/>
              <a:gd name="T35" fmla="*/ 2147483647 h 553"/>
              <a:gd name="T36" fmla="*/ 0 w 374"/>
              <a:gd name="T37" fmla="*/ 2147483647 h 553"/>
              <a:gd name="T38" fmla="*/ 0 w 374"/>
              <a:gd name="T39" fmla="*/ 2147483647 h 553"/>
              <a:gd name="T40" fmla="*/ 2147483647 w 374"/>
              <a:gd name="T41" fmla="*/ 2147483647 h 553"/>
              <a:gd name="T42" fmla="*/ 2147483647 w 374"/>
              <a:gd name="T43" fmla="*/ 2147483647 h 553"/>
              <a:gd name="T44" fmla="*/ 2147483647 w 374"/>
              <a:gd name="T45" fmla="*/ 2147483647 h 553"/>
              <a:gd name="T46" fmla="*/ 2147483647 w 374"/>
              <a:gd name="T47" fmla="*/ 2147483647 h 553"/>
              <a:gd name="T48" fmla="*/ 2147483647 w 374"/>
              <a:gd name="T49" fmla="*/ 2147483647 h 553"/>
              <a:gd name="T50" fmla="*/ 2147483647 w 374"/>
              <a:gd name="T51" fmla="*/ 2147483647 h 553"/>
              <a:gd name="T52" fmla="*/ 2147483647 w 374"/>
              <a:gd name="T53" fmla="*/ 2147483647 h 553"/>
              <a:gd name="T54" fmla="*/ 2147483647 w 374"/>
              <a:gd name="T55" fmla="*/ 2147483647 h 553"/>
              <a:gd name="T56" fmla="*/ 2147483647 w 374"/>
              <a:gd name="T57" fmla="*/ 2147483647 h 553"/>
              <a:gd name="T58" fmla="*/ 2147483647 w 374"/>
              <a:gd name="T59" fmla="*/ 2147483647 h 553"/>
              <a:gd name="T60" fmla="*/ 2147483647 w 374"/>
              <a:gd name="T61" fmla="*/ 2147483647 h 553"/>
              <a:gd name="T62" fmla="*/ 2147483647 w 374"/>
              <a:gd name="T63" fmla="*/ 2147483647 h 553"/>
              <a:gd name="T64" fmla="*/ 2147483647 w 374"/>
              <a:gd name="T65" fmla="*/ 2147483647 h 553"/>
              <a:gd name="T66" fmla="*/ 2147483647 w 374"/>
              <a:gd name="T67" fmla="*/ 2147483647 h 553"/>
              <a:gd name="T68" fmla="*/ 2147483647 w 374"/>
              <a:gd name="T69" fmla="*/ 2147483647 h 553"/>
              <a:gd name="T70" fmla="*/ 2147483647 w 374"/>
              <a:gd name="T71" fmla="*/ 2147483647 h 553"/>
              <a:gd name="T72" fmla="*/ 2147483647 w 374"/>
              <a:gd name="T73" fmla="*/ 2147483647 h 553"/>
              <a:gd name="T74" fmla="*/ 2147483647 w 374"/>
              <a:gd name="T75" fmla="*/ 2147483647 h 553"/>
              <a:gd name="T76" fmla="*/ 2147483647 w 374"/>
              <a:gd name="T77" fmla="*/ 2147483647 h 553"/>
              <a:gd name="T78" fmla="*/ 2147483647 w 374"/>
              <a:gd name="T79" fmla="*/ 2147483647 h 553"/>
              <a:gd name="T80" fmla="*/ 2147483647 w 374"/>
              <a:gd name="T81" fmla="*/ 2147483647 h 553"/>
              <a:gd name="T82" fmla="*/ 2147483647 w 374"/>
              <a:gd name="T83" fmla="*/ 2147483647 h 553"/>
              <a:gd name="T84" fmla="*/ 2147483647 w 374"/>
              <a:gd name="T85" fmla="*/ 2147483647 h 553"/>
              <a:gd name="T86" fmla="*/ 2147483647 w 374"/>
              <a:gd name="T87" fmla="*/ 2147483647 h 553"/>
              <a:gd name="T88" fmla="*/ 2147483647 w 374"/>
              <a:gd name="T89" fmla="*/ 2147483647 h 553"/>
              <a:gd name="T90" fmla="*/ 2147483647 w 374"/>
              <a:gd name="T91" fmla="*/ 2147483647 h 553"/>
              <a:gd name="T92" fmla="*/ 2147483647 w 374"/>
              <a:gd name="T93" fmla="*/ 2147483647 h 553"/>
              <a:gd name="T94" fmla="*/ 2147483647 w 374"/>
              <a:gd name="T95" fmla="*/ 2147483647 h 553"/>
              <a:gd name="T96" fmla="*/ 2147483647 w 374"/>
              <a:gd name="T97" fmla="*/ 2147483647 h 553"/>
              <a:gd name="T98" fmla="*/ 2147483647 w 374"/>
              <a:gd name="T99" fmla="*/ 2147483647 h 553"/>
              <a:gd name="T100" fmla="*/ 2147483647 w 374"/>
              <a:gd name="T101" fmla="*/ 0 h 55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74" h="553">
                <a:moveTo>
                  <a:pt x="317" y="0"/>
                </a:moveTo>
                <a:lnTo>
                  <a:pt x="302" y="0"/>
                </a:lnTo>
                <a:lnTo>
                  <a:pt x="287" y="0"/>
                </a:lnTo>
                <a:lnTo>
                  <a:pt x="271" y="0"/>
                </a:lnTo>
                <a:lnTo>
                  <a:pt x="255" y="0"/>
                </a:lnTo>
                <a:lnTo>
                  <a:pt x="240" y="0"/>
                </a:lnTo>
                <a:lnTo>
                  <a:pt x="224" y="0"/>
                </a:lnTo>
                <a:lnTo>
                  <a:pt x="209" y="0"/>
                </a:lnTo>
                <a:lnTo>
                  <a:pt x="194" y="0"/>
                </a:lnTo>
                <a:lnTo>
                  <a:pt x="172" y="1"/>
                </a:lnTo>
                <a:lnTo>
                  <a:pt x="152" y="7"/>
                </a:lnTo>
                <a:lnTo>
                  <a:pt x="132" y="15"/>
                </a:lnTo>
                <a:lnTo>
                  <a:pt x="115" y="26"/>
                </a:lnTo>
                <a:lnTo>
                  <a:pt x="101" y="40"/>
                </a:lnTo>
                <a:lnTo>
                  <a:pt x="89" y="56"/>
                </a:lnTo>
                <a:lnTo>
                  <a:pt x="82" y="72"/>
                </a:lnTo>
                <a:lnTo>
                  <a:pt x="80" y="91"/>
                </a:lnTo>
                <a:lnTo>
                  <a:pt x="80" y="204"/>
                </a:lnTo>
                <a:lnTo>
                  <a:pt x="0" y="204"/>
                </a:lnTo>
                <a:lnTo>
                  <a:pt x="0" y="295"/>
                </a:lnTo>
                <a:lnTo>
                  <a:pt x="80" y="295"/>
                </a:lnTo>
                <a:lnTo>
                  <a:pt x="80" y="553"/>
                </a:lnTo>
                <a:lnTo>
                  <a:pt x="194" y="553"/>
                </a:lnTo>
                <a:lnTo>
                  <a:pt x="194" y="295"/>
                </a:lnTo>
                <a:lnTo>
                  <a:pt x="374" y="295"/>
                </a:lnTo>
                <a:lnTo>
                  <a:pt x="358" y="204"/>
                </a:lnTo>
                <a:lnTo>
                  <a:pt x="194" y="204"/>
                </a:lnTo>
                <a:lnTo>
                  <a:pt x="193" y="193"/>
                </a:lnTo>
                <a:lnTo>
                  <a:pt x="193" y="183"/>
                </a:lnTo>
                <a:lnTo>
                  <a:pt x="191" y="172"/>
                </a:lnTo>
                <a:lnTo>
                  <a:pt x="191" y="163"/>
                </a:lnTo>
                <a:lnTo>
                  <a:pt x="191" y="154"/>
                </a:lnTo>
                <a:lnTo>
                  <a:pt x="193" y="146"/>
                </a:lnTo>
                <a:lnTo>
                  <a:pt x="194" y="139"/>
                </a:lnTo>
                <a:lnTo>
                  <a:pt x="195" y="132"/>
                </a:lnTo>
                <a:lnTo>
                  <a:pt x="202" y="113"/>
                </a:lnTo>
                <a:lnTo>
                  <a:pt x="209" y="101"/>
                </a:lnTo>
                <a:lnTo>
                  <a:pt x="218" y="96"/>
                </a:lnTo>
                <a:lnTo>
                  <a:pt x="230" y="92"/>
                </a:lnTo>
                <a:lnTo>
                  <a:pt x="247" y="92"/>
                </a:lnTo>
                <a:lnTo>
                  <a:pt x="269" y="92"/>
                </a:lnTo>
                <a:lnTo>
                  <a:pt x="300" y="92"/>
                </a:lnTo>
                <a:lnTo>
                  <a:pt x="337" y="91"/>
                </a:lnTo>
                <a:lnTo>
                  <a:pt x="335" y="79"/>
                </a:lnTo>
                <a:lnTo>
                  <a:pt x="332" y="68"/>
                </a:lnTo>
                <a:lnTo>
                  <a:pt x="330" y="57"/>
                </a:lnTo>
                <a:lnTo>
                  <a:pt x="328" y="46"/>
                </a:lnTo>
                <a:lnTo>
                  <a:pt x="324" y="34"/>
                </a:lnTo>
                <a:lnTo>
                  <a:pt x="322" y="22"/>
                </a:lnTo>
                <a:lnTo>
                  <a:pt x="319" y="12"/>
                </a:lnTo>
                <a:lnTo>
                  <a:pt x="31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" name="Freeform 1035"/>
          <p:cNvSpPr>
            <a:spLocks noChangeAspect="1"/>
          </p:cNvSpPr>
          <p:nvPr/>
        </p:nvSpPr>
        <p:spPr bwMode="auto">
          <a:xfrm>
            <a:off x="1106488" y="6350000"/>
            <a:ext cx="146050" cy="212725"/>
          </a:xfrm>
          <a:custGeom>
            <a:avLst/>
            <a:gdLst>
              <a:gd name="T0" fmla="*/ 0 w 381"/>
              <a:gd name="T1" fmla="*/ 0 h 553"/>
              <a:gd name="T2" fmla="*/ 0 w 381"/>
              <a:gd name="T3" fmla="*/ 2147483647 h 553"/>
              <a:gd name="T4" fmla="*/ 2147483647 w 381"/>
              <a:gd name="T5" fmla="*/ 2147483647 h 553"/>
              <a:gd name="T6" fmla="*/ 2147483647 w 381"/>
              <a:gd name="T7" fmla="*/ 2147483647 h 553"/>
              <a:gd name="T8" fmla="*/ 2147483647 w 381"/>
              <a:gd name="T9" fmla="*/ 2147483647 h 553"/>
              <a:gd name="T10" fmla="*/ 2147483647 w 381"/>
              <a:gd name="T11" fmla="*/ 2147483647 h 553"/>
              <a:gd name="T12" fmla="*/ 2147483647 w 381"/>
              <a:gd name="T13" fmla="*/ 2147483647 h 553"/>
              <a:gd name="T14" fmla="*/ 2147483647 w 381"/>
              <a:gd name="T15" fmla="*/ 2147483647 h 553"/>
              <a:gd name="T16" fmla="*/ 2147483647 w 381"/>
              <a:gd name="T17" fmla="*/ 2147483647 h 553"/>
              <a:gd name="T18" fmla="*/ 2147483647 w 381"/>
              <a:gd name="T19" fmla="*/ 2147483647 h 553"/>
              <a:gd name="T20" fmla="*/ 2147483647 w 381"/>
              <a:gd name="T21" fmla="*/ 2147483647 h 553"/>
              <a:gd name="T22" fmla="*/ 2147483647 w 381"/>
              <a:gd name="T23" fmla="*/ 2147483647 h 553"/>
              <a:gd name="T24" fmla="*/ 2147483647 w 381"/>
              <a:gd name="T25" fmla="*/ 2147483647 h 553"/>
              <a:gd name="T26" fmla="*/ 2147483647 w 381"/>
              <a:gd name="T27" fmla="*/ 2147483647 h 553"/>
              <a:gd name="T28" fmla="*/ 2147483647 w 381"/>
              <a:gd name="T29" fmla="*/ 2147483647 h 553"/>
              <a:gd name="T30" fmla="*/ 2147483647 w 381"/>
              <a:gd name="T31" fmla="*/ 2147483647 h 553"/>
              <a:gd name="T32" fmla="*/ 2147483647 w 381"/>
              <a:gd name="T33" fmla="*/ 2147483647 h 553"/>
              <a:gd name="T34" fmla="*/ 2147483647 w 381"/>
              <a:gd name="T35" fmla="*/ 2147483647 h 553"/>
              <a:gd name="T36" fmla="*/ 2147483647 w 381"/>
              <a:gd name="T37" fmla="*/ 2147483647 h 553"/>
              <a:gd name="T38" fmla="*/ 2147483647 w 381"/>
              <a:gd name="T39" fmla="*/ 2147483647 h 553"/>
              <a:gd name="T40" fmla="*/ 2147483647 w 381"/>
              <a:gd name="T41" fmla="*/ 0 h 553"/>
              <a:gd name="T42" fmla="*/ 0 w 381"/>
              <a:gd name="T43" fmla="*/ 0 h 55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81" h="553">
                <a:moveTo>
                  <a:pt x="0" y="0"/>
                </a:moveTo>
                <a:lnTo>
                  <a:pt x="0" y="553"/>
                </a:lnTo>
                <a:lnTo>
                  <a:pt x="381" y="553"/>
                </a:lnTo>
                <a:lnTo>
                  <a:pt x="381" y="461"/>
                </a:lnTo>
                <a:lnTo>
                  <a:pt x="125" y="461"/>
                </a:lnTo>
                <a:lnTo>
                  <a:pt x="125" y="456"/>
                </a:lnTo>
                <a:lnTo>
                  <a:pt x="125" y="441"/>
                </a:lnTo>
                <a:lnTo>
                  <a:pt x="125" y="418"/>
                </a:lnTo>
                <a:lnTo>
                  <a:pt x="125" y="389"/>
                </a:lnTo>
                <a:lnTo>
                  <a:pt x="125" y="354"/>
                </a:lnTo>
                <a:lnTo>
                  <a:pt x="125" y="316"/>
                </a:lnTo>
                <a:lnTo>
                  <a:pt x="125" y="274"/>
                </a:lnTo>
                <a:lnTo>
                  <a:pt x="125" y="231"/>
                </a:lnTo>
                <a:lnTo>
                  <a:pt x="125" y="188"/>
                </a:lnTo>
                <a:lnTo>
                  <a:pt x="125" y="146"/>
                </a:lnTo>
                <a:lnTo>
                  <a:pt x="125" y="107"/>
                </a:lnTo>
                <a:lnTo>
                  <a:pt x="125" y="72"/>
                </a:lnTo>
                <a:lnTo>
                  <a:pt x="125" y="43"/>
                </a:lnTo>
                <a:lnTo>
                  <a:pt x="125" y="20"/>
                </a:lnTo>
                <a:lnTo>
                  <a:pt x="125" y="5"/>
                </a:lnTo>
                <a:lnTo>
                  <a:pt x="12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5" name="Freeform 1036"/>
          <p:cNvSpPr>
            <a:spLocks noChangeAspect="1"/>
          </p:cNvSpPr>
          <p:nvPr/>
        </p:nvSpPr>
        <p:spPr bwMode="auto">
          <a:xfrm>
            <a:off x="1444625" y="6350000"/>
            <a:ext cx="147638" cy="212725"/>
          </a:xfrm>
          <a:custGeom>
            <a:avLst/>
            <a:gdLst>
              <a:gd name="T0" fmla="*/ 0 w 382"/>
              <a:gd name="T1" fmla="*/ 0 h 553"/>
              <a:gd name="T2" fmla="*/ 0 w 382"/>
              <a:gd name="T3" fmla="*/ 2147483647 h 553"/>
              <a:gd name="T4" fmla="*/ 2147483647 w 382"/>
              <a:gd name="T5" fmla="*/ 2147483647 h 553"/>
              <a:gd name="T6" fmla="*/ 2147483647 w 382"/>
              <a:gd name="T7" fmla="*/ 2147483647 h 553"/>
              <a:gd name="T8" fmla="*/ 2147483647 w 382"/>
              <a:gd name="T9" fmla="*/ 2147483647 h 553"/>
              <a:gd name="T10" fmla="*/ 2147483647 w 382"/>
              <a:gd name="T11" fmla="*/ 2147483647 h 553"/>
              <a:gd name="T12" fmla="*/ 2147483647 w 382"/>
              <a:gd name="T13" fmla="*/ 2147483647 h 553"/>
              <a:gd name="T14" fmla="*/ 2147483647 w 382"/>
              <a:gd name="T15" fmla="*/ 2147483647 h 553"/>
              <a:gd name="T16" fmla="*/ 2147483647 w 382"/>
              <a:gd name="T17" fmla="*/ 2147483647 h 553"/>
              <a:gd name="T18" fmla="*/ 2147483647 w 382"/>
              <a:gd name="T19" fmla="*/ 2147483647 h 553"/>
              <a:gd name="T20" fmla="*/ 2147483647 w 382"/>
              <a:gd name="T21" fmla="*/ 2147483647 h 553"/>
              <a:gd name="T22" fmla="*/ 2147483647 w 382"/>
              <a:gd name="T23" fmla="*/ 2147483647 h 553"/>
              <a:gd name="T24" fmla="*/ 2147483647 w 382"/>
              <a:gd name="T25" fmla="*/ 2147483647 h 553"/>
              <a:gd name="T26" fmla="*/ 2147483647 w 382"/>
              <a:gd name="T27" fmla="*/ 2147483647 h 553"/>
              <a:gd name="T28" fmla="*/ 2147483647 w 382"/>
              <a:gd name="T29" fmla="*/ 2147483647 h 553"/>
              <a:gd name="T30" fmla="*/ 2147483647 w 382"/>
              <a:gd name="T31" fmla="*/ 2147483647 h 553"/>
              <a:gd name="T32" fmla="*/ 2147483647 w 382"/>
              <a:gd name="T33" fmla="*/ 2147483647 h 553"/>
              <a:gd name="T34" fmla="*/ 2147483647 w 382"/>
              <a:gd name="T35" fmla="*/ 2147483647 h 553"/>
              <a:gd name="T36" fmla="*/ 2147483647 w 382"/>
              <a:gd name="T37" fmla="*/ 2147483647 h 553"/>
              <a:gd name="T38" fmla="*/ 2147483647 w 382"/>
              <a:gd name="T39" fmla="*/ 2147483647 h 553"/>
              <a:gd name="T40" fmla="*/ 2147483647 w 382"/>
              <a:gd name="T41" fmla="*/ 0 h 553"/>
              <a:gd name="T42" fmla="*/ 0 w 382"/>
              <a:gd name="T43" fmla="*/ 0 h 55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82" h="553">
                <a:moveTo>
                  <a:pt x="0" y="0"/>
                </a:moveTo>
                <a:lnTo>
                  <a:pt x="0" y="553"/>
                </a:lnTo>
                <a:lnTo>
                  <a:pt x="382" y="553"/>
                </a:lnTo>
                <a:lnTo>
                  <a:pt x="382" y="461"/>
                </a:lnTo>
                <a:lnTo>
                  <a:pt x="122" y="461"/>
                </a:lnTo>
                <a:lnTo>
                  <a:pt x="122" y="456"/>
                </a:lnTo>
                <a:lnTo>
                  <a:pt x="122" y="441"/>
                </a:lnTo>
                <a:lnTo>
                  <a:pt x="122" y="418"/>
                </a:lnTo>
                <a:lnTo>
                  <a:pt x="122" y="389"/>
                </a:lnTo>
                <a:lnTo>
                  <a:pt x="122" y="354"/>
                </a:lnTo>
                <a:lnTo>
                  <a:pt x="122" y="316"/>
                </a:lnTo>
                <a:lnTo>
                  <a:pt x="122" y="274"/>
                </a:lnTo>
                <a:lnTo>
                  <a:pt x="122" y="231"/>
                </a:lnTo>
                <a:lnTo>
                  <a:pt x="122" y="188"/>
                </a:lnTo>
                <a:lnTo>
                  <a:pt x="122" y="146"/>
                </a:lnTo>
                <a:lnTo>
                  <a:pt x="122" y="107"/>
                </a:lnTo>
                <a:lnTo>
                  <a:pt x="122" y="72"/>
                </a:lnTo>
                <a:lnTo>
                  <a:pt x="122" y="43"/>
                </a:lnTo>
                <a:lnTo>
                  <a:pt x="122" y="20"/>
                </a:lnTo>
                <a:lnTo>
                  <a:pt x="122" y="5"/>
                </a:lnTo>
                <a:lnTo>
                  <a:pt x="12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6" name="Freeform 1037"/>
          <p:cNvSpPr>
            <a:spLocks noChangeAspect="1"/>
          </p:cNvSpPr>
          <p:nvPr/>
        </p:nvSpPr>
        <p:spPr bwMode="auto">
          <a:xfrm>
            <a:off x="1041400" y="6613525"/>
            <a:ext cx="68263" cy="82550"/>
          </a:xfrm>
          <a:custGeom>
            <a:avLst/>
            <a:gdLst>
              <a:gd name="T0" fmla="*/ 2147483647 w 175"/>
              <a:gd name="T1" fmla="*/ 2147483647 h 214"/>
              <a:gd name="T2" fmla="*/ 2147483647 w 175"/>
              <a:gd name="T3" fmla="*/ 2147483647 h 214"/>
              <a:gd name="T4" fmla="*/ 2147483647 w 175"/>
              <a:gd name="T5" fmla="*/ 2147483647 h 214"/>
              <a:gd name="T6" fmla="*/ 0 w 175"/>
              <a:gd name="T7" fmla="*/ 2147483647 h 214"/>
              <a:gd name="T8" fmla="*/ 2147483647 w 175"/>
              <a:gd name="T9" fmla="*/ 0 h 214"/>
              <a:gd name="T10" fmla="*/ 2147483647 w 175"/>
              <a:gd name="T11" fmla="*/ 0 h 214"/>
              <a:gd name="T12" fmla="*/ 2147483647 w 175"/>
              <a:gd name="T13" fmla="*/ 2147483647 h 214"/>
              <a:gd name="T14" fmla="*/ 2147483647 w 175"/>
              <a:gd name="T15" fmla="*/ 2147483647 h 214"/>
              <a:gd name="T16" fmla="*/ 2147483647 w 175"/>
              <a:gd name="T17" fmla="*/ 2147483647 h 2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5" h="214">
                <a:moveTo>
                  <a:pt x="69" y="214"/>
                </a:moveTo>
                <a:lnTo>
                  <a:pt x="23" y="214"/>
                </a:lnTo>
                <a:lnTo>
                  <a:pt x="61" y="36"/>
                </a:lnTo>
                <a:lnTo>
                  <a:pt x="0" y="36"/>
                </a:lnTo>
                <a:lnTo>
                  <a:pt x="7" y="0"/>
                </a:lnTo>
                <a:lnTo>
                  <a:pt x="175" y="0"/>
                </a:lnTo>
                <a:lnTo>
                  <a:pt x="168" y="36"/>
                </a:lnTo>
                <a:lnTo>
                  <a:pt x="105" y="36"/>
                </a:lnTo>
                <a:lnTo>
                  <a:pt x="69" y="214"/>
                </a:lnTo>
                <a:close/>
              </a:path>
            </a:pathLst>
          </a:custGeom>
          <a:solidFill>
            <a:srgbClr val="1583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7" name="Freeform 1038"/>
          <p:cNvSpPr>
            <a:spLocks noChangeAspect="1" noEditPoints="1"/>
          </p:cNvSpPr>
          <p:nvPr/>
        </p:nvSpPr>
        <p:spPr bwMode="auto">
          <a:xfrm>
            <a:off x="1106488" y="6613525"/>
            <a:ext cx="33337" cy="82550"/>
          </a:xfrm>
          <a:custGeom>
            <a:avLst/>
            <a:gdLst>
              <a:gd name="T0" fmla="*/ 2147483647 w 85"/>
              <a:gd name="T1" fmla="*/ 0 h 214"/>
              <a:gd name="T2" fmla="*/ 2147483647 w 85"/>
              <a:gd name="T3" fmla="*/ 0 h 214"/>
              <a:gd name="T4" fmla="*/ 2147483647 w 85"/>
              <a:gd name="T5" fmla="*/ 2147483647 h 214"/>
              <a:gd name="T6" fmla="*/ 2147483647 w 85"/>
              <a:gd name="T7" fmla="*/ 2147483647 h 214"/>
              <a:gd name="T8" fmla="*/ 2147483647 w 85"/>
              <a:gd name="T9" fmla="*/ 0 h 214"/>
              <a:gd name="T10" fmla="*/ 2147483647 w 85"/>
              <a:gd name="T11" fmla="*/ 2147483647 h 214"/>
              <a:gd name="T12" fmla="*/ 2147483647 w 85"/>
              <a:gd name="T13" fmla="*/ 2147483647 h 214"/>
              <a:gd name="T14" fmla="*/ 2147483647 w 85"/>
              <a:gd name="T15" fmla="*/ 2147483647 h 214"/>
              <a:gd name="T16" fmla="*/ 0 w 85"/>
              <a:gd name="T17" fmla="*/ 2147483647 h 214"/>
              <a:gd name="T18" fmla="*/ 2147483647 w 85"/>
              <a:gd name="T19" fmla="*/ 2147483647 h 2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5" h="214">
                <a:moveTo>
                  <a:pt x="44" y="0"/>
                </a:moveTo>
                <a:lnTo>
                  <a:pt x="85" y="0"/>
                </a:lnTo>
                <a:lnTo>
                  <a:pt x="78" y="36"/>
                </a:lnTo>
                <a:lnTo>
                  <a:pt x="36" y="36"/>
                </a:lnTo>
                <a:lnTo>
                  <a:pt x="44" y="0"/>
                </a:lnTo>
                <a:close/>
                <a:moveTo>
                  <a:pt x="32" y="58"/>
                </a:moveTo>
                <a:lnTo>
                  <a:pt x="72" y="58"/>
                </a:lnTo>
                <a:lnTo>
                  <a:pt x="39" y="214"/>
                </a:lnTo>
                <a:lnTo>
                  <a:pt x="0" y="214"/>
                </a:lnTo>
                <a:lnTo>
                  <a:pt x="32" y="58"/>
                </a:lnTo>
                <a:close/>
              </a:path>
            </a:pathLst>
          </a:custGeom>
          <a:solidFill>
            <a:srgbClr val="1583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8" name="Freeform 1039"/>
          <p:cNvSpPr>
            <a:spLocks noChangeAspect="1" noEditPoints="1"/>
          </p:cNvSpPr>
          <p:nvPr/>
        </p:nvSpPr>
        <p:spPr bwMode="auto">
          <a:xfrm>
            <a:off x="1147763" y="6635750"/>
            <a:ext cx="57150" cy="61913"/>
          </a:xfrm>
          <a:custGeom>
            <a:avLst/>
            <a:gdLst>
              <a:gd name="T0" fmla="*/ 2147483647 w 146"/>
              <a:gd name="T1" fmla="*/ 2147483647 h 163"/>
              <a:gd name="T2" fmla="*/ 2147483647 w 146"/>
              <a:gd name="T3" fmla="*/ 2147483647 h 163"/>
              <a:gd name="T4" fmla="*/ 2147483647 w 146"/>
              <a:gd name="T5" fmla="*/ 2147483647 h 163"/>
              <a:gd name="T6" fmla="*/ 2147483647 w 146"/>
              <a:gd name="T7" fmla="*/ 2147483647 h 163"/>
              <a:gd name="T8" fmla="*/ 2147483647 w 146"/>
              <a:gd name="T9" fmla="*/ 2147483647 h 163"/>
              <a:gd name="T10" fmla="*/ 2147483647 w 146"/>
              <a:gd name="T11" fmla="*/ 2147483647 h 163"/>
              <a:gd name="T12" fmla="*/ 2147483647 w 146"/>
              <a:gd name="T13" fmla="*/ 2147483647 h 163"/>
              <a:gd name="T14" fmla="*/ 2147483647 w 146"/>
              <a:gd name="T15" fmla="*/ 2147483647 h 163"/>
              <a:gd name="T16" fmla="*/ 2147483647 w 146"/>
              <a:gd name="T17" fmla="*/ 2147483647 h 163"/>
              <a:gd name="T18" fmla="*/ 2147483647 w 146"/>
              <a:gd name="T19" fmla="*/ 2147483647 h 163"/>
              <a:gd name="T20" fmla="*/ 2147483647 w 146"/>
              <a:gd name="T21" fmla="*/ 2147483647 h 163"/>
              <a:gd name="T22" fmla="*/ 2147483647 w 146"/>
              <a:gd name="T23" fmla="*/ 2147483647 h 163"/>
              <a:gd name="T24" fmla="*/ 2147483647 w 146"/>
              <a:gd name="T25" fmla="*/ 2147483647 h 163"/>
              <a:gd name="T26" fmla="*/ 2147483647 w 146"/>
              <a:gd name="T27" fmla="*/ 2147483647 h 163"/>
              <a:gd name="T28" fmla="*/ 2147483647 w 146"/>
              <a:gd name="T29" fmla="*/ 2147483647 h 163"/>
              <a:gd name="T30" fmla="*/ 2147483647 w 146"/>
              <a:gd name="T31" fmla="*/ 2147483647 h 163"/>
              <a:gd name="T32" fmla="*/ 2147483647 w 146"/>
              <a:gd name="T33" fmla="*/ 2147483647 h 163"/>
              <a:gd name="T34" fmla="*/ 2147483647 w 146"/>
              <a:gd name="T35" fmla="*/ 2147483647 h 163"/>
              <a:gd name="T36" fmla="*/ 2147483647 w 146"/>
              <a:gd name="T37" fmla="*/ 2147483647 h 163"/>
              <a:gd name="T38" fmla="*/ 2147483647 w 146"/>
              <a:gd name="T39" fmla="*/ 2147483647 h 163"/>
              <a:gd name="T40" fmla="*/ 2147483647 w 146"/>
              <a:gd name="T41" fmla="*/ 2147483647 h 163"/>
              <a:gd name="T42" fmla="*/ 2147483647 w 146"/>
              <a:gd name="T43" fmla="*/ 2147483647 h 163"/>
              <a:gd name="T44" fmla="*/ 0 w 146"/>
              <a:gd name="T45" fmla="*/ 2147483647 h 163"/>
              <a:gd name="T46" fmla="*/ 0 w 146"/>
              <a:gd name="T47" fmla="*/ 2147483647 h 163"/>
              <a:gd name="T48" fmla="*/ 2147483647 w 146"/>
              <a:gd name="T49" fmla="*/ 2147483647 h 163"/>
              <a:gd name="T50" fmla="*/ 2147483647 w 146"/>
              <a:gd name="T51" fmla="*/ 2147483647 h 163"/>
              <a:gd name="T52" fmla="*/ 2147483647 w 146"/>
              <a:gd name="T53" fmla="*/ 2147483647 h 163"/>
              <a:gd name="T54" fmla="*/ 2147483647 w 146"/>
              <a:gd name="T55" fmla="*/ 2147483647 h 163"/>
              <a:gd name="T56" fmla="*/ 2147483647 w 146"/>
              <a:gd name="T57" fmla="*/ 2147483647 h 163"/>
              <a:gd name="T58" fmla="*/ 2147483647 w 146"/>
              <a:gd name="T59" fmla="*/ 2147483647 h 163"/>
              <a:gd name="T60" fmla="*/ 2147483647 w 146"/>
              <a:gd name="T61" fmla="*/ 0 h 163"/>
              <a:gd name="T62" fmla="*/ 2147483647 w 146"/>
              <a:gd name="T63" fmla="*/ 0 h 163"/>
              <a:gd name="T64" fmla="*/ 2147483647 w 146"/>
              <a:gd name="T65" fmla="*/ 2147483647 h 163"/>
              <a:gd name="T66" fmla="*/ 2147483647 w 146"/>
              <a:gd name="T67" fmla="*/ 2147483647 h 163"/>
              <a:gd name="T68" fmla="*/ 2147483647 w 146"/>
              <a:gd name="T69" fmla="*/ 2147483647 h 163"/>
              <a:gd name="T70" fmla="*/ 2147483647 w 146"/>
              <a:gd name="T71" fmla="*/ 2147483647 h 163"/>
              <a:gd name="T72" fmla="*/ 2147483647 w 146"/>
              <a:gd name="T73" fmla="*/ 2147483647 h 163"/>
              <a:gd name="T74" fmla="*/ 2147483647 w 146"/>
              <a:gd name="T75" fmla="*/ 2147483647 h 163"/>
              <a:gd name="T76" fmla="*/ 2147483647 w 146"/>
              <a:gd name="T77" fmla="*/ 2147483647 h 163"/>
              <a:gd name="T78" fmla="*/ 2147483647 w 146"/>
              <a:gd name="T79" fmla="*/ 2147483647 h 163"/>
              <a:gd name="T80" fmla="*/ 2147483647 w 146"/>
              <a:gd name="T81" fmla="*/ 2147483647 h 163"/>
              <a:gd name="T82" fmla="*/ 2147483647 w 146"/>
              <a:gd name="T83" fmla="*/ 2147483647 h 163"/>
              <a:gd name="T84" fmla="*/ 2147483647 w 146"/>
              <a:gd name="T85" fmla="*/ 2147483647 h 163"/>
              <a:gd name="T86" fmla="*/ 2147483647 w 146"/>
              <a:gd name="T87" fmla="*/ 2147483647 h 163"/>
              <a:gd name="T88" fmla="*/ 2147483647 w 146"/>
              <a:gd name="T89" fmla="*/ 2147483647 h 163"/>
              <a:gd name="T90" fmla="*/ 2147483647 w 146"/>
              <a:gd name="T91" fmla="*/ 2147483647 h 163"/>
              <a:gd name="T92" fmla="*/ 2147483647 w 146"/>
              <a:gd name="T93" fmla="*/ 2147483647 h 163"/>
              <a:gd name="T94" fmla="*/ 2147483647 w 146"/>
              <a:gd name="T95" fmla="*/ 2147483647 h 163"/>
              <a:gd name="T96" fmla="*/ 2147483647 w 146"/>
              <a:gd name="T97" fmla="*/ 2147483647 h 163"/>
              <a:gd name="T98" fmla="*/ 2147483647 w 146"/>
              <a:gd name="T99" fmla="*/ 2147483647 h 163"/>
              <a:gd name="T100" fmla="*/ 2147483647 w 146"/>
              <a:gd name="T101" fmla="*/ 2147483647 h 163"/>
              <a:gd name="T102" fmla="*/ 2147483647 w 146"/>
              <a:gd name="T103" fmla="*/ 2147483647 h 163"/>
              <a:gd name="T104" fmla="*/ 2147483647 w 146"/>
              <a:gd name="T105" fmla="*/ 2147483647 h 1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46" h="163">
                <a:moveTo>
                  <a:pt x="142" y="94"/>
                </a:moveTo>
                <a:lnTo>
                  <a:pt x="40" y="94"/>
                </a:lnTo>
                <a:lnTo>
                  <a:pt x="40" y="95"/>
                </a:lnTo>
                <a:lnTo>
                  <a:pt x="40" y="97"/>
                </a:lnTo>
                <a:lnTo>
                  <a:pt x="40" y="99"/>
                </a:lnTo>
                <a:lnTo>
                  <a:pt x="41" y="106"/>
                </a:lnTo>
                <a:lnTo>
                  <a:pt x="42" y="112"/>
                </a:lnTo>
                <a:lnTo>
                  <a:pt x="44" y="118"/>
                </a:lnTo>
                <a:lnTo>
                  <a:pt x="48" y="123"/>
                </a:lnTo>
                <a:lnTo>
                  <a:pt x="52" y="126"/>
                </a:lnTo>
                <a:lnTo>
                  <a:pt x="58" y="130"/>
                </a:lnTo>
                <a:lnTo>
                  <a:pt x="63" y="131"/>
                </a:lnTo>
                <a:lnTo>
                  <a:pt x="69" y="132"/>
                </a:lnTo>
                <a:lnTo>
                  <a:pt x="78" y="131"/>
                </a:lnTo>
                <a:lnTo>
                  <a:pt x="86" y="126"/>
                </a:lnTo>
                <a:lnTo>
                  <a:pt x="94" y="121"/>
                </a:lnTo>
                <a:lnTo>
                  <a:pt x="100" y="111"/>
                </a:lnTo>
                <a:lnTo>
                  <a:pt x="137" y="119"/>
                </a:lnTo>
                <a:lnTo>
                  <a:pt x="132" y="130"/>
                </a:lnTo>
                <a:lnTo>
                  <a:pt x="125" y="138"/>
                </a:lnTo>
                <a:lnTo>
                  <a:pt x="116" y="146"/>
                </a:lnTo>
                <a:lnTo>
                  <a:pt x="108" y="152"/>
                </a:lnTo>
                <a:lnTo>
                  <a:pt x="104" y="154"/>
                </a:lnTo>
                <a:lnTo>
                  <a:pt x="99" y="157"/>
                </a:lnTo>
                <a:lnTo>
                  <a:pt x="94" y="158"/>
                </a:lnTo>
                <a:lnTo>
                  <a:pt x="90" y="160"/>
                </a:lnTo>
                <a:lnTo>
                  <a:pt x="84" y="161"/>
                </a:lnTo>
                <a:lnTo>
                  <a:pt x="79" y="161"/>
                </a:lnTo>
                <a:lnTo>
                  <a:pt x="73" y="163"/>
                </a:lnTo>
                <a:lnTo>
                  <a:pt x="69" y="163"/>
                </a:lnTo>
                <a:lnTo>
                  <a:pt x="61" y="163"/>
                </a:lnTo>
                <a:lnTo>
                  <a:pt x="54" y="161"/>
                </a:lnTo>
                <a:lnTo>
                  <a:pt x="47" y="160"/>
                </a:lnTo>
                <a:lnTo>
                  <a:pt x="41" y="158"/>
                </a:lnTo>
                <a:lnTo>
                  <a:pt x="34" y="154"/>
                </a:lnTo>
                <a:lnTo>
                  <a:pt x="28" y="151"/>
                </a:lnTo>
                <a:lnTo>
                  <a:pt x="23" y="147"/>
                </a:lnTo>
                <a:lnTo>
                  <a:pt x="19" y="143"/>
                </a:lnTo>
                <a:lnTo>
                  <a:pt x="14" y="138"/>
                </a:lnTo>
                <a:lnTo>
                  <a:pt x="10" y="132"/>
                </a:lnTo>
                <a:lnTo>
                  <a:pt x="8" y="126"/>
                </a:lnTo>
                <a:lnTo>
                  <a:pt x="5" y="119"/>
                </a:lnTo>
                <a:lnTo>
                  <a:pt x="2" y="112"/>
                </a:lnTo>
                <a:lnTo>
                  <a:pt x="1" y="106"/>
                </a:lnTo>
                <a:lnTo>
                  <a:pt x="0" y="99"/>
                </a:lnTo>
                <a:lnTo>
                  <a:pt x="0" y="90"/>
                </a:lnTo>
                <a:lnTo>
                  <a:pt x="0" y="82"/>
                </a:lnTo>
                <a:lnTo>
                  <a:pt x="1" y="75"/>
                </a:lnTo>
                <a:lnTo>
                  <a:pt x="2" y="67"/>
                </a:lnTo>
                <a:lnTo>
                  <a:pt x="5" y="60"/>
                </a:lnTo>
                <a:lnTo>
                  <a:pt x="7" y="53"/>
                </a:lnTo>
                <a:lnTo>
                  <a:pt x="9" y="46"/>
                </a:lnTo>
                <a:lnTo>
                  <a:pt x="13" y="39"/>
                </a:lnTo>
                <a:lnTo>
                  <a:pt x="16" y="33"/>
                </a:lnTo>
                <a:lnTo>
                  <a:pt x="22" y="25"/>
                </a:lnTo>
                <a:lnTo>
                  <a:pt x="29" y="18"/>
                </a:lnTo>
                <a:lnTo>
                  <a:pt x="37" y="12"/>
                </a:lnTo>
                <a:lnTo>
                  <a:pt x="45" y="8"/>
                </a:lnTo>
                <a:lnTo>
                  <a:pt x="55" y="4"/>
                </a:lnTo>
                <a:lnTo>
                  <a:pt x="64" y="2"/>
                </a:lnTo>
                <a:lnTo>
                  <a:pt x="73" y="0"/>
                </a:lnTo>
                <a:lnTo>
                  <a:pt x="84" y="0"/>
                </a:lnTo>
                <a:lnTo>
                  <a:pt x="91" y="0"/>
                </a:lnTo>
                <a:lnTo>
                  <a:pt x="97" y="1"/>
                </a:lnTo>
                <a:lnTo>
                  <a:pt x="104" y="2"/>
                </a:lnTo>
                <a:lnTo>
                  <a:pt x="109" y="4"/>
                </a:lnTo>
                <a:lnTo>
                  <a:pt x="114" y="7"/>
                </a:lnTo>
                <a:lnTo>
                  <a:pt x="120" y="9"/>
                </a:lnTo>
                <a:lnTo>
                  <a:pt x="123" y="12"/>
                </a:lnTo>
                <a:lnTo>
                  <a:pt x="128" y="17"/>
                </a:lnTo>
                <a:lnTo>
                  <a:pt x="133" y="22"/>
                </a:lnTo>
                <a:lnTo>
                  <a:pt x="136" y="26"/>
                </a:lnTo>
                <a:lnTo>
                  <a:pt x="139" y="32"/>
                </a:lnTo>
                <a:lnTo>
                  <a:pt x="141" y="38"/>
                </a:lnTo>
                <a:lnTo>
                  <a:pt x="143" y="45"/>
                </a:lnTo>
                <a:lnTo>
                  <a:pt x="144" y="52"/>
                </a:lnTo>
                <a:lnTo>
                  <a:pt x="146" y="59"/>
                </a:lnTo>
                <a:lnTo>
                  <a:pt x="146" y="67"/>
                </a:lnTo>
                <a:lnTo>
                  <a:pt x="146" y="74"/>
                </a:lnTo>
                <a:lnTo>
                  <a:pt x="144" y="81"/>
                </a:lnTo>
                <a:lnTo>
                  <a:pt x="143" y="88"/>
                </a:lnTo>
                <a:lnTo>
                  <a:pt x="142" y="94"/>
                </a:lnTo>
                <a:close/>
                <a:moveTo>
                  <a:pt x="106" y="68"/>
                </a:moveTo>
                <a:lnTo>
                  <a:pt x="106" y="67"/>
                </a:lnTo>
                <a:lnTo>
                  <a:pt x="106" y="66"/>
                </a:lnTo>
                <a:lnTo>
                  <a:pt x="106" y="65"/>
                </a:lnTo>
                <a:lnTo>
                  <a:pt x="106" y="57"/>
                </a:lnTo>
                <a:lnTo>
                  <a:pt x="105" y="50"/>
                </a:lnTo>
                <a:lnTo>
                  <a:pt x="102" y="44"/>
                </a:lnTo>
                <a:lnTo>
                  <a:pt x="99" y="39"/>
                </a:lnTo>
                <a:lnTo>
                  <a:pt x="95" y="36"/>
                </a:lnTo>
                <a:lnTo>
                  <a:pt x="90" y="32"/>
                </a:lnTo>
                <a:lnTo>
                  <a:pt x="85" y="31"/>
                </a:lnTo>
                <a:lnTo>
                  <a:pt x="79" y="30"/>
                </a:lnTo>
                <a:lnTo>
                  <a:pt x="73" y="31"/>
                </a:lnTo>
                <a:lnTo>
                  <a:pt x="68" y="32"/>
                </a:lnTo>
                <a:lnTo>
                  <a:pt x="62" y="36"/>
                </a:lnTo>
                <a:lnTo>
                  <a:pt x="56" y="39"/>
                </a:lnTo>
                <a:lnTo>
                  <a:pt x="52" y="45"/>
                </a:lnTo>
                <a:lnTo>
                  <a:pt x="49" y="52"/>
                </a:lnTo>
                <a:lnTo>
                  <a:pt x="47" y="60"/>
                </a:lnTo>
                <a:lnTo>
                  <a:pt x="44" y="68"/>
                </a:lnTo>
                <a:lnTo>
                  <a:pt x="106" y="68"/>
                </a:lnTo>
                <a:close/>
              </a:path>
            </a:pathLst>
          </a:custGeom>
          <a:solidFill>
            <a:srgbClr val="1583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9" name="Freeform 1040"/>
          <p:cNvSpPr>
            <a:spLocks noChangeAspect="1"/>
          </p:cNvSpPr>
          <p:nvPr/>
        </p:nvSpPr>
        <p:spPr bwMode="auto">
          <a:xfrm>
            <a:off x="1214438" y="6635750"/>
            <a:ext cx="52387" cy="60325"/>
          </a:xfrm>
          <a:custGeom>
            <a:avLst/>
            <a:gdLst>
              <a:gd name="T0" fmla="*/ 2147483647 w 134"/>
              <a:gd name="T1" fmla="*/ 2147483647 h 159"/>
              <a:gd name="T2" fmla="*/ 2147483647 w 134"/>
              <a:gd name="T3" fmla="*/ 2147483647 h 159"/>
              <a:gd name="T4" fmla="*/ 2147483647 w 134"/>
              <a:gd name="T5" fmla="*/ 2147483647 h 159"/>
              <a:gd name="T6" fmla="*/ 2147483647 w 134"/>
              <a:gd name="T7" fmla="*/ 2147483647 h 159"/>
              <a:gd name="T8" fmla="*/ 2147483647 w 134"/>
              <a:gd name="T9" fmla="*/ 2147483647 h 159"/>
              <a:gd name="T10" fmla="*/ 2147483647 w 134"/>
              <a:gd name="T11" fmla="*/ 2147483647 h 159"/>
              <a:gd name="T12" fmla="*/ 2147483647 w 134"/>
              <a:gd name="T13" fmla="*/ 2147483647 h 159"/>
              <a:gd name="T14" fmla="*/ 2147483647 w 134"/>
              <a:gd name="T15" fmla="*/ 2147483647 h 159"/>
              <a:gd name="T16" fmla="*/ 2147483647 w 134"/>
              <a:gd name="T17" fmla="*/ 2147483647 h 159"/>
              <a:gd name="T18" fmla="*/ 2147483647 w 134"/>
              <a:gd name="T19" fmla="*/ 0 h 159"/>
              <a:gd name="T20" fmla="*/ 2147483647 w 134"/>
              <a:gd name="T21" fmla="*/ 0 h 159"/>
              <a:gd name="T22" fmla="*/ 2147483647 w 134"/>
              <a:gd name="T23" fmla="*/ 0 h 159"/>
              <a:gd name="T24" fmla="*/ 2147483647 w 134"/>
              <a:gd name="T25" fmla="*/ 2147483647 h 159"/>
              <a:gd name="T26" fmla="*/ 2147483647 w 134"/>
              <a:gd name="T27" fmla="*/ 2147483647 h 159"/>
              <a:gd name="T28" fmla="*/ 2147483647 w 134"/>
              <a:gd name="T29" fmla="*/ 2147483647 h 159"/>
              <a:gd name="T30" fmla="*/ 2147483647 w 134"/>
              <a:gd name="T31" fmla="*/ 2147483647 h 159"/>
              <a:gd name="T32" fmla="*/ 2147483647 w 134"/>
              <a:gd name="T33" fmla="*/ 2147483647 h 159"/>
              <a:gd name="T34" fmla="*/ 2147483647 w 134"/>
              <a:gd name="T35" fmla="*/ 2147483647 h 159"/>
              <a:gd name="T36" fmla="*/ 2147483647 w 134"/>
              <a:gd name="T37" fmla="*/ 2147483647 h 159"/>
              <a:gd name="T38" fmla="*/ 2147483647 w 134"/>
              <a:gd name="T39" fmla="*/ 2147483647 h 159"/>
              <a:gd name="T40" fmla="*/ 2147483647 w 134"/>
              <a:gd name="T41" fmla="*/ 2147483647 h 159"/>
              <a:gd name="T42" fmla="*/ 2147483647 w 134"/>
              <a:gd name="T43" fmla="*/ 2147483647 h 159"/>
              <a:gd name="T44" fmla="*/ 2147483647 w 134"/>
              <a:gd name="T45" fmla="*/ 2147483647 h 159"/>
              <a:gd name="T46" fmla="*/ 2147483647 w 134"/>
              <a:gd name="T47" fmla="*/ 2147483647 h 159"/>
              <a:gd name="T48" fmla="*/ 2147483647 w 134"/>
              <a:gd name="T49" fmla="*/ 2147483647 h 159"/>
              <a:gd name="T50" fmla="*/ 2147483647 w 134"/>
              <a:gd name="T51" fmla="*/ 2147483647 h 159"/>
              <a:gd name="T52" fmla="*/ 2147483647 w 134"/>
              <a:gd name="T53" fmla="*/ 2147483647 h 159"/>
              <a:gd name="T54" fmla="*/ 2147483647 w 134"/>
              <a:gd name="T55" fmla="*/ 2147483647 h 159"/>
              <a:gd name="T56" fmla="*/ 2147483647 w 134"/>
              <a:gd name="T57" fmla="*/ 2147483647 h 159"/>
              <a:gd name="T58" fmla="*/ 2147483647 w 134"/>
              <a:gd name="T59" fmla="*/ 2147483647 h 159"/>
              <a:gd name="T60" fmla="*/ 2147483647 w 134"/>
              <a:gd name="T61" fmla="*/ 2147483647 h 159"/>
              <a:gd name="T62" fmla="*/ 2147483647 w 134"/>
              <a:gd name="T63" fmla="*/ 2147483647 h 159"/>
              <a:gd name="T64" fmla="*/ 2147483647 w 134"/>
              <a:gd name="T65" fmla="*/ 2147483647 h 159"/>
              <a:gd name="T66" fmla="*/ 2147483647 w 134"/>
              <a:gd name="T67" fmla="*/ 2147483647 h 159"/>
              <a:gd name="T68" fmla="*/ 2147483647 w 134"/>
              <a:gd name="T69" fmla="*/ 2147483647 h 159"/>
              <a:gd name="T70" fmla="*/ 2147483647 w 134"/>
              <a:gd name="T71" fmla="*/ 2147483647 h 159"/>
              <a:gd name="T72" fmla="*/ 2147483647 w 134"/>
              <a:gd name="T73" fmla="*/ 2147483647 h 159"/>
              <a:gd name="T74" fmla="*/ 0 w 134"/>
              <a:gd name="T75" fmla="*/ 2147483647 h 159"/>
              <a:gd name="T76" fmla="*/ 2147483647 w 134"/>
              <a:gd name="T77" fmla="*/ 2147483647 h 15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34" h="159">
                <a:moveTo>
                  <a:pt x="32" y="3"/>
                </a:moveTo>
                <a:lnTo>
                  <a:pt x="72" y="3"/>
                </a:lnTo>
                <a:lnTo>
                  <a:pt x="65" y="33"/>
                </a:lnTo>
                <a:lnTo>
                  <a:pt x="70" y="25"/>
                </a:lnTo>
                <a:lnTo>
                  <a:pt x="76" y="18"/>
                </a:lnTo>
                <a:lnTo>
                  <a:pt x="82" y="12"/>
                </a:lnTo>
                <a:lnTo>
                  <a:pt x="89" y="8"/>
                </a:lnTo>
                <a:lnTo>
                  <a:pt x="95" y="4"/>
                </a:lnTo>
                <a:lnTo>
                  <a:pt x="101" y="2"/>
                </a:lnTo>
                <a:lnTo>
                  <a:pt x="108" y="0"/>
                </a:lnTo>
                <a:lnTo>
                  <a:pt x="113" y="0"/>
                </a:lnTo>
                <a:lnTo>
                  <a:pt x="118" y="0"/>
                </a:lnTo>
                <a:lnTo>
                  <a:pt x="123" y="1"/>
                </a:lnTo>
                <a:lnTo>
                  <a:pt x="129" y="3"/>
                </a:lnTo>
                <a:lnTo>
                  <a:pt x="134" y="4"/>
                </a:lnTo>
                <a:lnTo>
                  <a:pt x="117" y="39"/>
                </a:lnTo>
                <a:lnTo>
                  <a:pt x="113" y="38"/>
                </a:lnTo>
                <a:lnTo>
                  <a:pt x="110" y="38"/>
                </a:lnTo>
                <a:lnTo>
                  <a:pt x="106" y="37"/>
                </a:lnTo>
                <a:lnTo>
                  <a:pt x="104" y="37"/>
                </a:lnTo>
                <a:lnTo>
                  <a:pt x="98" y="38"/>
                </a:lnTo>
                <a:lnTo>
                  <a:pt x="92" y="39"/>
                </a:lnTo>
                <a:lnTo>
                  <a:pt x="87" y="42"/>
                </a:lnTo>
                <a:lnTo>
                  <a:pt x="81" y="45"/>
                </a:lnTo>
                <a:lnTo>
                  <a:pt x="76" y="50"/>
                </a:lnTo>
                <a:lnTo>
                  <a:pt x="72" y="55"/>
                </a:lnTo>
                <a:lnTo>
                  <a:pt x="68" y="61"/>
                </a:lnTo>
                <a:lnTo>
                  <a:pt x="65" y="67"/>
                </a:lnTo>
                <a:lnTo>
                  <a:pt x="63" y="71"/>
                </a:lnTo>
                <a:lnTo>
                  <a:pt x="61" y="75"/>
                </a:lnTo>
                <a:lnTo>
                  <a:pt x="60" y="80"/>
                </a:lnTo>
                <a:lnTo>
                  <a:pt x="58" y="86"/>
                </a:lnTo>
                <a:lnTo>
                  <a:pt x="56" y="92"/>
                </a:lnTo>
                <a:lnTo>
                  <a:pt x="54" y="97"/>
                </a:lnTo>
                <a:lnTo>
                  <a:pt x="53" y="104"/>
                </a:lnTo>
                <a:lnTo>
                  <a:pt x="51" y="111"/>
                </a:lnTo>
                <a:lnTo>
                  <a:pt x="40" y="159"/>
                </a:lnTo>
                <a:lnTo>
                  <a:pt x="0" y="159"/>
                </a:lnTo>
                <a:lnTo>
                  <a:pt x="32" y="3"/>
                </a:lnTo>
                <a:close/>
              </a:path>
            </a:pathLst>
          </a:custGeom>
          <a:solidFill>
            <a:srgbClr val="1583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40" name="Freeform 1041"/>
          <p:cNvSpPr>
            <a:spLocks noChangeAspect="1"/>
          </p:cNvSpPr>
          <p:nvPr/>
        </p:nvSpPr>
        <p:spPr bwMode="auto">
          <a:xfrm>
            <a:off x="1263650" y="6635750"/>
            <a:ext cx="57150" cy="60325"/>
          </a:xfrm>
          <a:custGeom>
            <a:avLst/>
            <a:gdLst>
              <a:gd name="T0" fmla="*/ 0 w 148"/>
              <a:gd name="T1" fmla="*/ 2147483647 h 156"/>
              <a:gd name="T2" fmla="*/ 2147483647 w 148"/>
              <a:gd name="T3" fmla="*/ 2147483647 h 156"/>
              <a:gd name="T4" fmla="*/ 2147483647 w 148"/>
              <a:gd name="T5" fmla="*/ 2147483647 h 156"/>
              <a:gd name="T6" fmla="*/ 2147483647 w 148"/>
              <a:gd name="T7" fmla="*/ 2147483647 h 156"/>
              <a:gd name="T8" fmla="*/ 2147483647 w 148"/>
              <a:gd name="T9" fmla="*/ 0 h 156"/>
              <a:gd name="T10" fmla="*/ 2147483647 w 148"/>
              <a:gd name="T11" fmla="*/ 0 h 156"/>
              <a:gd name="T12" fmla="*/ 2147483647 w 148"/>
              <a:gd name="T13" fmla="*/ 2147483647 h 156"/>
              <a:gd name="T14" fmla="*/ 2147483647 w 148"/>
              <a:gd name="T15" fmla="*/ 2147483647 h 156"/>
              <a:gd name="T16" fmla="*/ 2147483647 w 148"/>
              <a:gd name="T17" fmla="*/ 2147483647 h 156"/>
              <a:gd name="T18" fmla="*/ 2147483647 w 148"/>
              <a:gd name="T19" fmla="*/ 2147483647 h 156"/>
              <a:gd name="T20" fmla="*/ 0 w 148"/>
              <a:gd name="T21" fmla="*/ 2147483647 h 1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8" h="156">
                <a:moveTo>
                  <a:pt x="0" y="156"/>
                </a:moveTo>
                <a:lnTo>
                  <a:pt x="6" y="128"/>
                </a:lnTo>
                <a:lnTo>
                  <a:pt x="91" y="32"/>
                </a:lnTo>
                <a:lnTo>
                  <a:pt x="21" y="32"/>
                </a:lnTo>
                <a:lnTo>
                  <a:pt x="30" y="0"/>
                </a:lnTo>
                <a:lnTo>
                  <a:pt x="148" y="0"/>
                </a:lnTo>
                <a:lnTo>
                  <a:pt x="145" y="25"/>
                </a:lnTo>
                <a:lnTo>
                  <a:pt x="59" y="122"/>
                </a:lnTo>
                <a:lnTo>
                  <a:pt x="132" y="122"/>
                </a:lnTo>
                <a:lnTo>
                  <a:pt x="124" y="156"/>
                </a:lnTo>
                <a:lnTo>
                  <a:pt x="0" y="156"/>
                </a:lnTo>
                <a:close/>
              </a:path>
            </a:pathLst>
          </a:custGeom>
          <a:solidFill>
            <a:srgbClr val="1583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41" name="Freeform 1042"/>
          <p:cNvSpPr>
            <a:spLocks noChangeAspect="1"/>
          </p:cNvSpPr>
          <p:nvPr/>
        </p:nvSpPr>
        <p:spPr bwMode="auto">
          <a:xfrm>
            <a:off x="1333500" y="6635750"/>
            <a:ext cx="61913" cy="61913"/>
          </a:xfrm>
          <a:custGeom>
            <a:avLst/>
            <a:gdLst>
              <a:gd name="T0" fmla="*/ 2147483647 w 157"/>
              <a:gd name="T1" fmla="*/ 0 h 160"/>
              <a:gd name="T2" fmla="*/ 2147483647 w 157"/>
              <a:gd name="T3" fmla="*/ 0 h 160"/>
              <a:gd name="T4" fmla="*/ 2147483647 w 157"/>
              <a:gd name="T5" fmla="*/ 2147483647 h 160"/>
              <a:gd name="T6" fmla="*/ 2147483647 w 157"/>
              <a:gd name="T7" fmla="*/ 2147483647 h 160"/>
              <a:gd name="T8" fmla="*/ 2147483647 w 157"/>
              <a:gd name="T9" fmla="*/ 2147483647 h 160"/>
              <a:gd name="T10" fmla="*/ 2147483647 w 157"/>
              <a:gd name="T11" fmla="*/ 2147483647 h 160"/>
              <a:gd name="T12" fmla="*/ 2147483647 w 157"/>
              <a:gd name="T13" fmla="*/ 2147483647 h 160"/>
              <a:gd name="T14" fmla="*/ 2147483647 w 157"/>
              <a:gd name="T15" fmla="*/ 2147483647 h 160"/>
              <a:gd name="T16" fmla="*/ 2147483647 w 157"/>
              <a:gd name="T17" fmla="*/ 2147483647 h 160"/>
              <a:gd name="T18" fmla="*/ 2147483647 w 157"/>
              <a:gd name="T19" fmla="*/ 2147483647 h 160"/>
              <a:gd name="T20" fmla="*/ 2147483647 w 157"/>
              <a:gd name="T21" fmla="*/ 2147483647 h 160"/>
              <a:gd name="T22" fmla="*/ 2147483647 w 157"/>
              <a:gd name="T23" fmla="*/ 2147483647 h 160"/>
              <a:gd name="T24" fmla="*/ 2147483647 w 157"/>
              <a:gd name="T25" fmla="*/ 2147483647 h 160"/>
              <a:gd name="T26" fmla="*/ 2147483647 w 157"/>
              <a:gd name="T27" fmla="*/ 2147483647 h 160"/>
              <a:gd name="T28" fmla="*/ 2147483647 w 157"/>
              <a:gd name="T29" fmla="*/ 2147483647 h 160"/>
              <a:gd name="T30" fmla="*/ 2147483647 w 157"/>
              <a:gd name="T31" fmla="*/ 2147483647 h 160"/>
              <a:gd name="T32" fmla="*/ 2147483647 w 157"/>
              <a:gd name="T33" fmla="*/ 2147483647 h 160"/>
              <a:gd name="T34" fmla="*/ 2147483647 w 157"/>
              <a:gd name="T35" fmla="*/ 2147483647 h 160"/>
              <a:gd name="T36" fmla="*/ 2147483647 w 157"/>
              <a:gd name="T37" fmla="*/ 2147483647 h 160"/>
              <a:gd name="T38" fmla="*/ 2147483647 w 157"/>
              <a:gd name="T39" fmla="*/ 2147483647 h 160"/>
              <a:gd name="T40" fmla="*/ 2147483647 w 157"/>
              <a:gd name="T41" fmla="*/ 2147483647 h 160"/>
              <a:gd name="T42" fmla="*/ 2147483647 w 157"/>
              <a:gd name="T43" fmla="*/ 2147483647 h 160"/>
              <a:gd name="T44" fmla="*/ 2147483647 w 157"/>
              <a:gd name="T45" fmla="*/ 2147483647 h 160"/>
              <a:gd name="T46" fmla="*/ 2147483647 w 157"/>
              <a:gd name="T47" fmla="*/ 2147483647 h 160"/>
              <a:gd name="T48" fmla="*/ 2147483647 w 157"/>
              <a:gd name="T49" fmla="*/ 2147483647 h 160"/>
              <a:gd name="T50" fmla="*/ 2147483647 w 157"/>
              <a:gd name="T51" fmla="*/ 2147483647 h 160"/>
              <a:gd name="T52" fmla="*/ 2147483647 w 157"/>
              <a:gd name="T53" fmla="*/ 2147483647 h 160"/>
              <a:gd name="T54" fmla="*/ 2147483647 w 157"/>
              <a:gd name="T55" fmla="*/ 2147483647 h 160"/>
              <a:gd name="T56" fmla="*/ 2147483647 w 157"/>
              <a:gd name="T57" fmla="*/ 2147483647 h 160"/>
              <a:gd name="T58" fmla="*/ 2147483647 w 157"/>
              <a:gd name="T59" fmla="*/ 2147483647 h 160"/>
              <a:gd name="T60" fmla="*/ 2147483647 w 157"/>
              <a:gd name="T61" fmla="*/ 2147483647 h 160"/>
              <a:gd name="T62" fmla="*/ 2147483647 w 157"/>
              <a:gd name="T63" fmla="*/ 2147483647 h 160"/>
              <a:gd name="T64" fmla="*/ 2147483647 w 157"/>
              <a:gd name="T65" fmla="*/ 2147483647 h 160"/>
              <a:gd name="T66" fmla="*/ 2147483647 w 157"/>
              <a:gd name="T67" fmla="*/ 2147483647 h 160"/>
              <a:gd name="T68" fmla="*/ 2147483647 w 157"/>
              <a:gd name="T69" fmla="*/ 2147483647 h 160"/>
              <a:gd name="T70" fmla="*/ 2147483647 w 157"/>
              <a:gd name="T71" fmla="*/ 0 h 160"/>
              <a:gd name="T72" fmla="*/ 2147483647 w 157"/>
              <a:gd name="T73" fmla="*/ 0 h 160"/>
              <a:gd name="T74" fmla="*/ 2147483647 w 157"/>
              <a:gd name="T75" fmla="*/ 2147483647 h 160"/>
              <a:gd name="T76" fmla="*/ 2147483647 w 157"/>
              <a:gd name="T77" fmla="*/ 2147483647 h 160"/>
              <a:gd name="T78" fmla="*/ 2147483647 w 157"/>
              <a:gd name="T79" fmla="*/ 2147483647 h 160"/>
              <a:gd name="T80" fmla="*/ 2147483647 w 157"/>
              <a:gd name="T81" fmla="*/ 2147483647 h 160"/>
              <a:gd name="T82" fmla="*/ 2147483647 w 157"/>
              <a:gd name="T83" fmla="*/ 2147483647 h 160"/>
              <a:gd name="T84" fmla="*/ 2147483647 w 157"/>
              <a:gd name="T85" fmla="*/ 2147483647 h 160"/>
              <a:gd name="T86" fmla="*/ 2147483647 w 157"/>
              <a:gd name="T87" fmla="*/ 2147483647 h 160"/>
              <a:gd name="T88" fmla="*/ 2147483647 w 157"/>
              <a:gd name="T89" fmla="*/ 2147483647 h 160"/>
              <a:gd name="T90" fmla="*/ 2147483647 w 157"/>
              <a:gd name="T91" fmla="*/ 2147483647 h 160"/>
              <a:gd name="T92" fmla="*/ 2147483647 w 157"/>
              <a:gd name="T93" fmla="*/ 2147483647 h 160"/>
              <a:gd name="T94" fmla="*/ 2147483647 w 157"/>
              <a:gd name="T95" fmla="*/ 2147483647 h 160"/>
              <a:gd name="T96" fmla="*/ 2147483647 w 157"/>
              <a:gd name="T97" fmla="*/ 2147483647 h 160"/>
              <a:gd name="T98" fmla="*/ 2147483647 w 157"/>
              <a:gd name="T99" fmla="*/ 2147483647 h 160"/>
              <a:gd name="T100" fmla="*/ 2147483647 w 157"/>
              <a:gd name="T101" fmla="*/ 2147483647 h 160"/>
              <a:gd name="T102" fmla="*/ 2147483647 w 157"/>
              <a:gd name="T103" fmla="*/ 2147483647 h 160"/>
              <a:gd name="T104" fmla="*/ 2147483647 w 157"/>
              <a:gd name="T105" fmla="*/ 2147483647 h 160"/>
              <a:gd name="T106" fmla="*/ 2147483647 w 157"/>
              <a:gd name="T107" fmla="*/ 2147483647 h 160"/>
              <a:gd name="T108" fmla="*/ 2147483647 w 157"/>
              <a:gd name="T109" fmla="*/ 2147483647 h 160"/>
              <a:gd name="T110" fmla="*/ 0 w 157"/>
              <a:gd name="T111" fmla="*/ 2147483647 h 160"/>
              <a:gd name="T112" fmla="*/ 0 w 157"/>
              <a:gd name="T113" fmla="*/ 2147483647 h 160"/>
              <a:gd name="T114" fmla="*/ 2147483647 w 157"/>
              <a:gd name="T115" fmla="*/ 2147483647 h 160"/>
              <a:gd name="T116" fmla="*/ 2147483647 w 157"/>
              <a:gd name="T117" fmla="*/ 2147483647 h 160"/>
              <a:gd name="T118" fmla="*/ 2147483647 w 157"/>
              <a:gd name="T119" fmla="*/ 2147483647 h 160"/>
              <a:gd name="T120" fmla="*/ 2147483647 w 157"/>
              <a:gd name="T121" fmla="*/ 0 h 1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57" h="160">
                <a:moveTo>
                  <a:pt x="26" y="0"/>
                </a:moveTo>
                <a:lnTo>
                  <a:pt x="66" y="0"/>
                </a:lnTo>
                <a:lnTo>
                  <a:pt x="47" y="93"/>
                </a:lnTo>
                <a:lnTo>
                  <a:pt x="45" y="100"/>
                </a:lnTo>
                <a:lnTo>
                  <a:pt x="43" y="106"/>
                </a:lnTo>
                <a:lnTo>
                  <a:pt x="42" y="111"/>
                </a:lnTo>
                <a:lnTo>
                  <a:pt x="42" y="113"/>
                </a:lnTo>
                <a:lnTo>
                  <a:pt x="42" y="116"/>
                </a:lnTo>
                <a:lnTo>
                  <a:pt x="43" y="120"/>
                </a:lnTo>
                <a:lnTo>
                  <a:pt x="45" y="122"/>
                </a:lnTo>
                <a:lnTo>
                  <a:pt x="47" y="125"/>
                </a:lnTo>
                <a:lnTo>
                  <a:pt x="49" y="126"/>
                </a:lnTo>
                <a:lnTo>
                  <a:pt x="51" y="128"/>
                </a:lnTo>
                <a:lnTo>
                  <a:pt x="55" y="129"/>
                </a:lnTo>
                <a:lnTo>
                  <a:pt x="58" y="129"/>
                </a:lnTo>
                <a:lnTo>
                  <a:pt x="61" y="129"/>
                </a:lnTo>
                <a:lnTo>
                  <a:pt x="63" y="128"/>
                </a:lnTo>
                <a:lnTo>
                  <a:pt x="65" y="128"/>
                </a:lnTo>
                <a:lnTo>
                  <a:pt x="68" y="128"/>
                </a:lnTo>
                <a:lnTo>
                  <a:pt x="70" y="127"/>
                </a:lnTo>
                <a:lnTo>
                  <a:pt x="73" y="125"/>
                </a:lnTo>
                <a:lnTo>
                  <a:pt x="76" y="123"/>
                </a:lnTo>
                <a:lnTo>
                  <a:pt x="78" y="121"/>
                </a:lnTo>
                <a:lnTo>
                  <a:pt x="79" y="119"/>
                </a:lnTo>
                <a:lnTo>
                  <a:pt x="82" y="116"/>
                </a:lnTo>
                <a:lnTo>
                  <a:pt x="84" y="114"/>
                </a:lnTo>
                <a:lnTo>
                  <a:pt x="86" y="112"/>
                </a:lnTo>
                <a:lnTo>
                  <a:pt x="89" y="108"/>
                </a:lnTo>
                <a:lnTo>
                  <a:pt x="91" y="105"/>
                </a:lnTo>
                <a:lnTo>
                  <a:pt x="92" y="101"/>
                </a:lnTo>
                <a:lnTo>
                  <a:pt x="94" y="97"/>
                </a:lnTo>
                <a:lnTo>
                  <a:pt x="96" y="93"/>
                </a:lnTo>
                <a:lnTo>
                  <a:pt x="98" y="87"/>
                </a:lnTo>
                <a:lnTo>
                  <a:pt x="99" y="83"/>
                </a:lnTo>
                <a:lnTo>
                  <a:pt x="100" y="76"/>
                </a:lnTo>
                <a:lnTo>
                  <a:pt x="116" y="0"/>
                </a:lnTo>
                <a:lnTo>
                  <a:pt x="157" y="0"/>
                </a:lnTo>
                <a:lnTo>
                  <a:pt x="123" y="156"/>
                </a:lnTo>
                <a:lnTo>
                  <a:pt x="85" y="156"/>
                </a:lnTo>
                <a:lnTo>
                  <a:pt x="89" y="136"/>
                </a:lnTo>
                <a:lnTo>
                  <a:pt x="83" y="142"/>
                </a:lnTo>
                <a:lnTo>
                  <a:pt x="77" y="147"/>
                </a:lnTo>
                <a:lnTo>
                  <a:pt x="70" y="150"/>
                </a:lnTo>
                <a:lnTo>
                  <a:pt x="64" y="154"/>
                </a:lnTo>
                <a:lnTo>
                  <a:pt x="57" y="156"/>
                </a:lnTo>
                <a:lnTo>
                  <a:pt x="50" y="158"/>
                </a:lnTo>
                <a:lnTo>
                  <a:pt x="44" y="160"/>
                </a:lnTo>
                <a:lnTo>
                  <a:pt x="37" y="160"/>
                </a:lnTo>
                <a:lnTo>
                  <a:pt x="29" y="158"/>
                </a:lnTo>
                <a:lnTo>
                  <a:pt x="22" y="157"/>
                </a:lnTo>
                <a:lnTo>
                  <a:pt x="15" y="154"/>
                </a:lnTo>
                <a:lnTo>
                  <a:pt x="11" y="149"/>
                </a:lnTo>
                <a:lnTo>
                  <a:pt x="6" y="143"/>
                </a:lnTo>
                <a:lnTo>
                  <a:pt x="2" y="136"/>
                </a:lnTo>
                <a:lnTo>
                  <a:pt x="1" y="128"/>
                </a:lnTo>
                <a:lnTo>
                  <a:pt x="0" y="120"/>
                </a:lnTo>
                <a:lnTo>
                  <a:pt x="0" y="115"/>
                </a:lnTo>
                <a:lnTo>
                  <a:pt x="1" y="108"/>
                </a:lnTo>
                <a:lnTo>
                  <a:pt x="4" y="99"/>
                </a:lnTo>
                <a:lnTo>
                  <a:pt x="6" y="87"/>
                </a:lnTo>
                <a:lnTo>
                  <a:pt x="26" y="0"/>
                </a:lnTo>
                <a:close/>
              </a:path>
            </a:pathLst>
          </a:custGeom>
          <a:solidFill>
            <a:srgbClr val="1583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42" name="Freeform 1043"/>
          <p:cNvSpPr>
            <a:spLocks noChangeAspect="1"/>
          </p:cNvSpPr>
          <p:nvPr/>
        </p:nvSpPr>
        <p:spPr bwMode="auto">
          <a:xfrm>
            <a:off x="1409700" y="6635750"/>
            <a:ext cx="58738" cy="61913"/>
          </a:xfrm>
          <a:custGeom>
            <a:avLst/>
            <a:gdLst>
              <a:gd name="T0" fmla="*/ 2147483647 w 149"/>
              <a:gd name="T1" fmla="*/ 2147483647 h 163"/>
              <a:gd name="T2" fmla="*/ 2147483647 w 149"/>
              <a:gd name="T3" fmla="*/ 2147483647 h 163"/>
              <a:gd name="T4" fmla="*/ 2147483647 w 149"/>
              <a:gd name="T5" fmla="*/ 2147483647 h 163"/>
              <a:gd name="T6" fmla="*/ 2147483647 w 149"/>
              <a:gd name="T7" fmla="*/ 2147483647 h 163"/>
              <a:gd name="T8" fmla="*/ 2147483647 w 149"/>
              <a:gd name="T9" fmla="*/ 2147483647 h 163"/>
              <a:gd name="T10" fmla="*/ 2147483647 w 149"/>
              <a:gd name="T11" fmla="*/ 2147483647 h 163"/>
              <a:gd name="T12" fmla="*/ 2147483647 w 149"/>
              <a:gd name="T13" fmla="*/ 2147483647 h 163"/>
              <a:gd name="T14" fmla="*/ 2147483647 w 149"/>
              <a:gd name="T15" fmla="*/ 2147483647 h 163"/>
              <a:gd name="T16" fmla="*/ 2147483647 w 149"/>
              <a:gd name="T17" fmla="*/ 2147483647 h 163"/>
              <a:gd name="T18" fmla="*/ 2147483647 w 149"/>
              <a:gd name="T19" fmla="*/ 2147483647 h 163"/>
              <a:gd name="T20" fmla="*/ 2147483647 w 149"/>
              <a:gd name="T21" fmla="*/ 2147483647 h 163"/>
              <a:gd name="T22" fmla="*/ 2147483647 w 149"/>
              <a:gd name="T23" fmla="*/ 2147483647 h 163"/>
              <a:gd name="T24" fmla="*/ 2147483647 w 149"/>
              <a:gd name="T25" fmla="*/ 2147483647 h 163"/>
              <a:gd name="T26" fmla="*/ 2147483647 w 149"/>
              <a:gd name="T27" fmla="*/ 2147483647 h 163"/>
              <a:gd name="T28" fmla="*/ 2147483647 w 149"/>
              <a:gd name="T29" fmla="*/ 2147483647 h 163"/>
              <a:gd name="T30" fmla="*/ 2147483647 w 149"/>
              <a:gd name="T31" fmla="*/ 2147483647 h 163"/>
              <a:gd name="T32" fmla="*/ 0 w 149"/>
              <a:gd name="T33" fmla="*/ 2147483647 h 163"/>
              <a:gd name="T34" fmla="*/ 2147483647 w 149"/>
              <a:gd name="T35" fmla="*/ 2147483647 h 163"/>
              <a:gd name="T36" fmla="*/ 2147483647 w 149"/>
              <a:gd name="T37" fmla="*/ 2147483647 h 163"/>
              <a:gd name="T38" fmla="*/ 2147483647 w 149"/>
              <a:gd name="T39" fmla="*/ 2147483647 h 163"/>
              <a:gd name="T40" fmla="*/ 2147483647 w 149"/>
              <a:gd name="T41" fmla="*/ 2147483647 h 163"/>
              <a:gd name="T42" fmla="*/ 2147483647 w 149"/>
              <a:gd name="T43" fmla="*/ 2147483647 h 163"/>
              <a:gd name="T44" fmla="*/ 2147483647 w 149"/>
              <a:gd name="T45" fmla="*/ 2147483647 h 163"/>
              <a:gd name="T46" fmla="*/ 2147483647 w 149"/>
              <a:gd name="T47" fmla="*/ 2147483647 h 163"/>
              <a:gd name="T48" fmla="*/ 2147483647 w 149"/>
              <a:gd name="T49" fmla="*/ 2147483647 h 163"/>
              <a:gd name="T50" fmla="*/ 2147483647 w 149"/>
              <a:gd name="T51" fmla="*/ 2147483647 h 163"/>
              <a:gd name="T52" fmla="*/ 2147483647 w 149"/>
              <a:gd name="T53" fmla="*/ 2147483647 h 163"/>
              <a:gd name="T54" fmla="*/ 2147483647 w 149"/>
              <a:gd name="T55" fmla="*/ 2147483647 h 163"/>
              <a:gd name="T56" fmla="*/ 2147483647 w 149"/>
              <a:gd name="T57" fmla="*/ 0 h 163"/>
              <a:gd name="T58" fmla="*/ 2147483647 w 149"/>
              <a:gd name="T59" fmla="*/ 2147483647 h 163"/>
              <a:gd name="T60" fmla="*/ 2147483647 w 149"/>
              <a:gd name="T61" fmla="*/ 2147483647 h 163"/>
              <a:gd name="T62" fmla="*/ 2147483647 w 149"/>
              <a:gd name="T63" fmla="*/ 2147483647 h 163"/>
              <a:gd name="T64" fmla="*/ 2147483647 w 149"/>
              <a:gd name="T65" fmla="*/ 2147483647 h 163"/>
              <a:gd name="T66" fmla="*/ 2147483647 w 149"/>
              <a:gd name="T67" fmla="*/ 2147483647 h 163"/>
              <a:gd name="T68" fmla="*/ 2147483647 w 149"/>
              <a:gd name="T69" fmla="*/ 2147483647 h 163"/>
              <a:gd name="T70" fmla="*/ 2147483647 w 149"/>
              <a:gd name="T71" fmla="*/ 2147483647 h 163"/>
              <a:gd name="T72" fmla="*/ 2147483647 w 149"/>
              <a:gd name="T73" fmla="*/ 2147483647 h 163"/>
              <a:gd name="T74" fmla="*/ 2147483647 w 149"/>
              <a:gd name="T75" fmla="*/ 2147483647 h 163"/>
              <a:gd name="T76" fmla="*/ 2147483647 w 149"/>
              <a:gd name="T77" fmla="*/ 2147483647 h 163"/>
              <a:gd name="T78" fmla="*/ 2147483647 w 149"/>
              <a:gd name="T79" fmla="*/ 2147483647 h 163"/>
              <a:gd name="T80" fmla="*/ 2147483647 w 149"/>
              <a:gd name="T81" fmla="*/ 2147483647 h 163"/>
              <a:gd name="T82" fmla="*/ 2147483647 w 149"/>
              <a:gd name="T83" fmla="*/ 2147483647 h 163"/>
              <a:gd name="T84" fmla="*/ 2147483647 w 149"/>
              <a:gd name="T85" fmla="*/ 2147483647 h 163"/>
              <a:gd name="T86" fmla="*/ 2147483647 w 149"/>
              <a:gd name="T87" fmla="*/ 2147483647 h 163"/>
              <a:gd name="T88" fmla="*/ 2147483647 w 149"/>
              <a:gd name="T89" fmla="*/ 2147483647 h 163"/>
              <a:gd name="T90" fmla="*/ 2147483647 w 149"/>
              <a:gd name="T91" fmla="*/ 2147483647 h 163"/>
              <a:gd name="T92" fmla="*/ 2147483647 w 149"/>
              <a:gd name="T93" fmla="*/ 2147483647 h 163"/>
              <a:gd name="T94" fmla="*/ 2147483647 w 149"/>
              <a:gd name="T95" fmla="*/ 2147483647 h 163"/>
              <a:gd name="T96" fmla="*/ 2147483647 w 149"/>
              <a:gd name="T97" fmla="*/ 2147483647 h 163"/>
              <a:gd name="T98" fmla="*/ 2147483647 w 149"/>
              <a:gd name="T99" fmla="*/ 2147483647 h 163"/>
              <a:gd name="T100" fmla="*/ 2147483647 w 149"/>
              <a:gd name="T101" fmla="*/ 2147483647 h 163"/>
              <a:gd name="T102" fmla="*/ 2147483647 w 149"/>
              <a:gd name="T103" fmla="*/ 2147483647 h 163"/>
              <a:gd name="T104" fmla="*/ 2147483647 w 149"/>
              <a:gd name="T105" fmla="*/ 2147483647 h 163"/>
              <a:gd name="T106" fmla="*/ 2147483647 w 149"/>
              <a:gd name="T107" fmla="*/ 2147483647 h 163"/>
              <a:gd name="T108" fmla="*/ 2147483647 w 149"/>
              <a:gd name="T109" fmla="*/ 2147483647 h 163"/>
              <a:gd name="T110" fmla="*/ 2147483647 w 149"/>
              <a:gd name="T111" fmla="*/ 2147483647 h 163"/>
              <a:gd name="T112" fmla="*/ 2147483647 w 149"/>
              <a:gd name="T113" fmla="*/ 2147483647 h 1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49" h="163">
                <a:moveTo>
                  <a:pt x="98" y="102"/>
                </a:moveTo>
                <a:lnTo>
                  <a:pt x="138" y="109"/>
                </a:lnTo>
                <a:lnTo>
                  <a:pt x="136" y="115"/>
                </a:lnTo>
                <a:lnTo>
                  <a:pt x="133" y="122"/>
                </a:lnTo>
                <a:lnTo>
                  <a:pt x="129" y="128"/>
                </a:lnTo>
                <a:lnTo>
                  <a:pt x="126" y="132"/>
                </a:lnTo>
                <a:lnTo>
                  <a:pt x="121" y="137"/>
                </a:lnTo>
                <a:lnTo>
                  <a:pt x="117" y="142"/>
                </a:lnTo>
                <a:lnTo>
                  <a:pt x="113" y="145"/>
                </a:lnTo>
                <a:lnTo>
                  <a:pt x="108" y="149"/>
                </a:lnTo>
                <a:lnTo>
                  <a:pt x="103" y="152"/>
                </a:lnTo>
                <a:lnTo>
                  <a:pt x="98" y="154"/>
                </a:lnTo>
                <a:lnTo>
                  <a:pt x="93" y="157"/>
                </a:lnTo>
                <a:lnTo>
                  <a:pt x="87" y="159"/>
                </a:lnTo>
                <a:lnTo>
                  <a:pt x="81" y="160"/>
                </a:lnTo>
                <a:lnTo>
                  <a:pt x="74" y="161"/>
                </a:lnTo>
                <a:lnTo>
                  <a:pt x="69" y="163"/>
                </a:lnTo>
                <a:lnTo>
                  <a:pt x="63" y="163"/>
                </a:lnTo>
                <a:lnTo>
                  <a:pt x="56" y="163"/>
                </a:lnTo>
                <a:lnTo>
                  <a:pt x="49" y="161"/>
                </a:lnTo>
                <a:lnTo>
                  <a:pt x="43" y="160"/>
                </a:lnTo>
                <a:lnTo>
                  <a:pt x="37" y="158"/>
                </a:lnTo>
                <a:lnTo>
                  <a:pt x="31" y="156"/>
                </a:lnTo>
                <a:lnTo>
                  <a:pt x="27" y="153"/>
                </a:lnTo>
                <a:lnTo>
                  <a:pt x="22" y="150"/>
                </a:lnTo>
                <a:lnTo>
                  <a:pt x="17" y="145"/>
                </a:lnTo>
                <a:lnTo>
                  <a:pt x="13" y="140"/>
                </a:lnTo>
                <a:lnTo>
                  <a:pt x="9" y="136"/>
                </a:lnTo>
                <a:lnTo>
                  <a:pt x="7" y="130"/>
                </a:lnTo>
                <a:lnTo>
                  <a:pt x="4" y="124"/>
                </a:lnTo>
                <a:lnTo>
                  <a:pt x="2" y="118"/>
                </a:lnTo>
                <a:lnTo>
                  <a:pt x="1" y="111"/>
                </a:lnTo>
                <a:lnTo>
                  <a:pt x="0" y="104"/>
                </a:lnTo>
                <a:lnTo>
                  <a:pt x="0" y="96"/>
                </a:lnTo>
                <a:lnTo>
                  <a:pt x="0" y="90"/>
                </a:lnTo>
                <a:lnTo>
                  <a:pt x="1" y="85"/>
                </a:lnTo>
                <a:lnTo>
                  <a:pt x="1" y="78"/>
                </a:lnTo>
                <a:lnTo>
                  <a:pt x="2" y="72"/>
                </a:lnTo>
                <a:lnTo>
                  <a:pt x="3" y="66"/>
                </a:lnTo>
                <a:lnTo>
                  <a:pt x="6" y="60"/>
                </a:lnTo>
                <a:lnTo>
                  <a:pt x="7" y="55"/>
                </a:lnTo>
                <a:lnTo>
                  <a:pt x="9" y="50"/>
                </a:lnTo>
                <a:lnTo>
                  <a:pt x="11" y="44"/>
                </a:lnTo>
                <a:lnTo>
                  <a:pt x="15" y="39"/>
                </a:lnTo>
                <a:lnTo>
                  <a:pt x="18" y="33"/>
                </a:lnTo>
                <a:lnTo>
                  <a:pt x="22" y="29"/>
                </a:lnTo>
                <a:lnTo>
                  <a:pt x="27" y="24"/>
                </a:lnTo>
                <a:lnTo>
                  <a:pt x="30" y="21"/>
                </a:lnTo>
                <a:lnTo>
                  <a:pt x="35" y="17"/>
                </a:lnTo>
                <a:lnTo>
                  <a:pt x="39" y="14"/>
                </a:lnTo>
                <a:lnTo>
                  <a:pt x="45" y="10"/>
                </a:lnTo>
                <a:lnTo>
                  <a:pt x="51" y="8"/>
                </a:lnTo>
                <a:lnTo>
                  <a:pt x="57" y="5"/>
                </a:lnTo>
                <a:lnTo>
                  <a:pt x="63" y="3"/>
                </a:lnTo>
                <a:lnTo>
                  <a:pt x="69" y="2"/>
                </a:lnTo>
                <a:lnTo>
                  <a:pt x="75" y="1"/>
                </a:lnTo>
                <a:lnTo>
                  <a:pt x="81" y="0"/>
                </a:lnTo>
                <a:lnTo>
                  <a:pt x="87" y="0"/>
                </a:lnTo>
                <a:lnTo>
                  <a:pt x="94" y="0"/>
                </a:lnTo>
                <a:lnTo>
                  <a:pt x="100" y="1"/>
                </a:lnTo>
                <a:lnTo>
                  <a:pt x="106" y="2"/>
                </a:lnTo>
                <a:lnTo>
                  <a:pt x="112" y="3"/>
                </a:lnTo>
                <a:lnTo>
                  <a:pt x="116" y="5"/>
                </a:lnTo>
                <a:lnTo>
                  <a:pt x="122" y="8"/>
                </a:lnTo>
                <a:lnTo>
                  <a:pt x="126" y="10"/>
                </a:lnTo>
                <a:lnTo>
                  <a:pt x="130" y="14"/>
                </a:lnTo>
                <a:lnTo>
                  <a:pt x="134" y="17"/>
                </a:lnTo>
                <a:lnTo>
                  <a:pt x="137" y="22"/>
                </a:lnTo>
                <a:lnTo>
                  <a:pt x="141" y="26"/>
                </a:lnTo>
                <a:lnTo>
                  <a:pt x="143" y="31"/>
                </a:lnTo>
                <a:lnTo>
                  <a:pt x="145" y="36"/>
                </a:lnTo>
                <a:lnTo>
                  <a:pt x="147" y="42"/>
                </a:lnTo>
                <a:lnTo>
                  <a:pt x="148" y="47"/>
                </a:lnTo>
                <a:lnTo>
                  <a:pt x="149" y="53"/>
                </a:lnTo>
                <a:lnTo>
                  <a:pt x="109" y="57"/>
                </a:lnTo>
                <a:lnTo>
                  <a:pt x="108" y="51"/>
                </a:lnTo>
                <a:lnTo>
                  <a:pt x="106" y="45"/>
                </a:lnTo>
                <a:lnTo>
                  <a:pt x="103" y="42"/>
                </a:lnTo>
                <a:lnTo>
                  <a:pt x="101" y="38"/>
                </a:lnTo>
                <a:lnTo>
                  <a:pt x="98" y="35"/>
                </a:lnTo>
                <a:lnTo>
                  <a:pt x="93" y="32"/>
                </a:lnTo>
                <a:lnTo>
                  <a:pt x="88" y="31"/>
                </a:lnTo>
                <a:lnTo>
                  <a:pt x="84" y="31"/>
                </a:lnTo>
                <a:lnTo>
                  <a:pt x="78" y="32"/>
                </a:lnTo>
                <a:lnTo>
                  <a:pt x="73" y="33"/>
                </a:lnTo>
                <a:lnTo>
                  <a:pt x="67" y="37"/>
                </a:lnTo>
                <a:lnTo>
                  <a:pt x="62" y="40"/>
                </a:lnTo>
                <a:lnTo>
                  <a:pt x="57" y="45"/>
                </a:lnTo>
                <a:lnTo>
                  <a:pt x="52" y="52"/>
                </a:lnTo>
                <a:lnTo>
                  <a:pt x="49" y="60"/>
                </a:lnTo>
                <a:lnTo>
                  <a:pt x="46" y="68"/>
                </a:lnTo>
                <a:lnTo>
                  <a:pt x="45" y="73"/>
                </a:lnTo>
                <a:lnTo>
                  <a:pt x="44" y="78"/>
                </a:lnTo>
                <a:lnTo>
                  <a:pt x="43" y="82"/>
                </a:lnTo>
                <a:lnTo>
                  <a:pt x="42" y="86"/>
                </a:lnTo>
                <a:lnTo>
                  <a:pt x="41" y="90"/>
                </a:lnTo>
                <a:lnTo>
                  <a:pt x="41" y="95"/>
                </a:lnTo>
                <a:lnTo>
                  <a:pt x="39" y="100"/>
                </a:lnTo>
                <a:lnTo>
                  <a:pt x="39" y="103"/>
                </a:lnTo>
                <a:lnTo>
                  <a:pt x="41" y="109"/>
                </a:lnTo>
                <a:lnTo>
                  <a:pt x="42" y="115"/>
                </a:lnTo>
                <a:lnTo>
                  <a:pt x="44" y="119"/>
                </a:lnTo>
                <a:lnTo>
                  <a:pt x="46" y="123"/>
                </a:lnTo>
                <a:lnTo>
                  <a:pt x="50" y="126"/>
                </a:lnTo>
                <a:lnTo>
                  <a:pt x="53" y="129"/>
                </a:lnTo>
                <a:lnTo>
                  <a:pt x="58" y="130"/>
                </a:lnTo>
                <a:lnTo>
                  <a:pt x="64" y="131"/>
                </a:lnTo>
                <a:lnTo>
                  <a:pt x="69" y="131"/>
                </a:lnTo>
                <a:lnTo>
                  <a:pt x="73" y="129"/>
                </a:lnTo>
                <a:lnTo>
                  <a:pt x="78" y="128"/>
                </a:lnTo>
                <a:lnTo>
                  <a:pt x="82" y="124"/>
                </a:lnTo>
                <a:lnTo>
                  <a:pt x="87" y="119"/>
                </a:lnTo>
                <a:lnTo>
                  <a:pt x="91" y="115"/>
                </a:lnTo>
                <a:lnTo>
                  <a:pt x="94" y="109"/>
                </a:lnTo>
                <a:lnTo>
                  <a:pt x="98" y="102"/>
                </a:lnTo>
                <a:close/>
              </a:path>
            </a:pathLst>
          </a:custGeom>
          <a:solidFill>
            <a:srgbClr val="1583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43" name="Freeform 1044"/>
          <p:cNvSpPr>
            <a:spLocks noChangeAspect="1"/>
          </p:cNvSpPr>
          <p:nvPr/>
        </p:nvSpPr>
        <p:spPr bwMode="auto">
          <a:xfrm>
            <a:off x="1477963" y="6613525"/>
            <a:ext cx="63500" cy="82550"/>
          </a:xfrm>
          <a:custGeom>
            <a:avLst/>
            <a:gdLst>
              <a:gd name="T0" fmla="*/ 2147483647 w 164"/>
              <a:gd name="T1" fmla="*/ 2147483647 h 214"/>
              <a:gd name="T2" fmla="*/ 0 w 164"/>
              <a:gd name="T3" fmla="*/ 2147483647 h 214"/>
              <a:gd name="T4" fmla="*/ 2147483647 w 164"/>
              <a:gd name="T5" fmla="*/ 0 h 214"/>
              <a:gd name="T6" fmla="*/ 2147483647 w 164"/>
              <a:gd name="T7" fmla="*/ 0 h 214"/>
              <a:gd name="T8" fmla="*/ 2147483647 w 164"/>
              <a:gd name="T9" fmla="*/ 2147483647 h 214"/>
              <a:gd name="T10" fmla="*/ 2147483647 w 164"/>
              <a:gd name="T11" fmla="*/ 2147483647 h 214"/>
              <a:gd name="T12" fmla="*/ 2147483647 w 164"/>
              <a:gd name="T13" fmla="*/ 2147483647 h 214"/>
              <a:gd name="T14" fmla="*/ 2147483647 w 164"/>
              <a:gd name="T15" fmla="*/ 2147483647 h 214"/>
              <a:gd name="T16" fmla="*/ 2147483647 w 164"/>
              <a:gd name="T17" fmla="*/ 2147483647 h 214"/>
              <a:gd name="T18" fmla="*/ 2147483647 w 164"/>
              <a:gd name="T19" fmla="*/ 2147483647 h 214"/>
              <a:gd name="T20" fmla="*/ 2147483647 w 164"/>
              <a:gd name="T21" fmla="*/ 2147483647 h 214"/>
              <a:gd name="T22" fmla="*/ 2147483647 w 164"/>
              <a:gd name="T23" fmla="*/ 2147483647 h 214"/>
              <a:gd name="T24" fmla="*/ 2147483647 w 164"/>
              <a:gd name="T25" fmla="*/ 2147483647 h 214"/>
              <a:gd name="T26" fmla="*/ 2147483647 w 164"/>
              <a:gd name="T27" fmla="*/ 2147483647 h 214"/>
              <a:gd name="T28" fmla="*/ 2147483647 w 164"/>
              <a:gd name="T29" fmla="*/ 2147483647 h 214"/>
              <a:gd name="T30" fmla="*/ 2147483647 w 164"/>
              <a:gd name="T31" fmla="*/ 2147483647 h 214"/>
              <a:gd name="T32" fmla="*/ 2147483647 w 164"/>
              <a:gd name="T33" fmla="*/ 2147483647 h 214"/>
              <a:gd name="T34" fmla="*/ 2147483647 w 164"/>
              <a:gd name="T35" fmla="*/ 2147483647 h 214"/>
              <a:gd name="T36" fmla="*/ 2147483647 w 164"/>
              <a:gd name="T37" fmla="*/ 2147483647 h 214"/>
              <a:gd name="T38" fmla="*/ 2147483647 w 164"/>
              <a:gd name="T39" fmla="*/ 2147483647 h 214"/>
              <a:gd name="T40" fmla="*/ 2147483647 w 164"/>
              <a:gd name="T41" fmla="*/ 2147483647 h 214"/>
              <a:gd name="T42" fmla="*/ 2147483647 w 164"/>
              <a:gd name="T43" fmla="*/ 2147483647 h 214"/>
              <a:gd name="T44" fmla="*/ 2147483647 w 164"/>
              <a:gd name="T45" fmla="*/ 2147483647 h 214"/>
              <a:gd name="T46" fmla="*/ 2147483647 w 164"/>
              <a:gd name="T47" fmla="*/ 2147483647 h 214"/>
              <a:gd name="T48" fmla="*/ 2147483647 w 164"/>
              <a:gd name="T49" fmla="*/ 2147483647 h 214"/>
              <a:gd name="T50" fmla="*/ 2147483647 w 164"/>
              <a:gd name="T51" fmla="*/ 2147483647 h 214"/>
              <a:gd name="T52" fmla="*/ 2147483647 w 164"/>
              <a:gd name="T53" fmla="*/ 2147483647 h 214"/>
              <a:gd name="T54" fmla="*/ 2147483647 w 164"/>
              <a:gd name="T55" fmla="*/ 2147483647 h 214"/>
              <a:gd name="T56" fmla="*/ 2147483647 w 164"/>
              <a:gd name="T57" fmla="*/ 2147483647 h 214"/>
              <a:gd name="T58" fmla="*/ 2147483647 w 164"/>
              <a:gd name="T59" fmla="*/ 2147483647 h 214"/>
              <a:gd name="T60" fmla="*/ 2147483647 w 164"/>
              <a:gd name="T61" fmla="*/ 2147483647 h 214"/>
              <a:gd name="T62" fmla="*/ 2147483647 w 164"/>
              <a:gd name="T63" fmla="*/ 2147483647 h 214"/>
              <a:gd name="T64" fmla="*/ 2147483647 w 164"/>
              <a:gd name="T65" fmla="*/ 2147483647 h 214"/>
              <a:gd name="T66" fmla="*/ 2147483647 w 164"/>
              <a:gd name="T67" fmla="*/ 2147483647 h 214"/>
              <a:gd name="T68" fmla="*/ 2147483647 w 164"/>
              <a:gd name="T69" fmla="*/ 2147483647 h 214"/>
              <a:gd name="T70" fmla="*/ 2147483647 w 164"/>
              <a:gd name="T71" fmla="*/ 2147483647 h 214"/>
              <a:gd name="T72" fmla="*/ 2147483647 w 164"/>
              <a:gd name="T73" fmla="*/ 2147483647 h 214"/>
              <a:gd name="T74" fmla="*/ 2147483647 w 164"/>
              <a:gd name="T75" fmla="*/ 2147483647 h 214"/>
              <a:gd name="T76" fmla="*/ 2147483647 w 164"/>
              <a:gd name="T77" fmla="*/ 2147483647 h 214"/>
              <a:gd name="T78" fmla="*/ 2147483647 w 164"/>
              <a:gd name="T79" fmla="*/ 2147483647 h 214"/>
              <a:gd name="T80" fmla="*/ 2147483647 w 164"/>
              <a:gd name="T81" fmla="*/ 2147483647 h 214"/>
              <a:gd name="T82" fmla="*/ 2147483647 w 164"/>
              <a:gd name="T83" fmla="*/ 2147483647 h 214"/>
              <a:gd name="T84" fmla="*/ 2147483647 w 164"/>
              <a:gd name="T85" fmla="*/ 2147483647 h 214"/>
              <a:gd name="T86" fmla="*/ 2147483647 w 164"/>
              <a:gd name="T87" fmla="*/ 2147483647 h 214"/>
              <a:gd name="T88" fmla="*/ 2147483647 w 164"/>
              <a:gd name="T89" fmla="*/ 2147483647 h 214"/>
              <a:gd name="T90" fmla="*/ 2147483647 w 164"/>
              <a:gd name="T91" fmla="*/ 2147483647 h 214"/>
              <a:gd name="T92" fmla="*/ 2147483647 w 164"/>
              <a:gd name="T93" fmla="*/ 2147483647 h 214"/>
              <a:gd name="T94" fmla="*/ 2147483647 w 164"/>
              <a:gd name="T95" fmla="*/ 2147483647 h 214"/>
              <a:gd name="T96" fmla="*/ 2147483647 w 164"/>
              <a:gd name="T97" fmla="*/ 2147483647 h 214"/>
              <a:gd name="T98" fmla="*/ 2147483647 w 164"/>
              <a:gd name="T99" fmla="*/ 2147483647 h 214"/>
              <a:gd name="T100" fmla="*/ 2147483647 w 164"/>
              <a:gd name="T101" fmla="*/ 2147483647 h 214"/>
              <a:gd name="T102" fmla="*/ 2147483647 w 164"/>
              <a:gd name="T103" fmla="*/ 2147483647 h 214"/>
              <a:gd name="T104" fmla="*/ 2147483647 w 164"/>
              <a:gd name="T105" fmla="*/ 2147483647 h 214"/>
              <a:gd name="T106" fmla="*/ 2147483647 w 164"/>
              <a:gd name="T107" fmla="*/ 2147483647 h 214"/>
              <a:gd name="T108" fmla="*/ 2147483647 w 164"/>
              <a:gd name="T109" fmla="*/ 2147483647 h 214"/>
              <a:gd name="T110" fmla="*/ 2147483647 w 164"/>
              <a:gd name="T111" fmla="*/ 2147483647 h 214"/>
              <a:gd name="T112" fmla="*/ 2147483647 w 164"/>
              <a:gd name="T113" fmla="*/ 2147483647 h 21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64" h="214">
                <a:moveTo>
                  <a:pt x="42" y="214"/>
                </a:moveTo>
                <a:lnTo>
                  <a:pt x="0" y="214"/>
                </a:lnTo>
                <a:lnTo>
                  <a:pt x="43" y="0"/>
                </a:lnTo>
                <a:lnTo>
                  <a:pt x="85" y="0"/>
                </a:lnTo>
                <a:lnTo>
                  <a:pt x="68" y="77"/>
                </a:lnTo>
                <a:lnTo>
                  <a:pt x="75" y="72"/>
                </a:lnTo>
                <a:lnTo>
                  <a:pt x="82" y="66"/>
                </a:lnTo>
                <a:lnTo>
                  <a:pt x="89" y="63"/>
                </a:lnTo>
                <a:lnTo>
                  <a:pt x="95" y="60"/>
                </a:lnTo>
                <a:lnTo>
                  <a:pt x="102" y="58"/>
                </a:lnTo>
                <a:lnTo>
                  <a:pt x="109" y="56"/>
                </a:lnTo>
                <a:lnTo>
                  <a:pt x="116" y="55"/>
                </a:lnTo>
                <a:lnTo>
                  <a:pt x="123" y="55"/>
                </a:lnTo>
                <a:lnTo>
                  <a:pt x="131" y="56"/>
                </a:lnTo>
                <a:lnTo>
                  <a:pt x="140" y="58"/>
                </a:lnTo>
                <a:lnTo>
                  <a:pt x="147" y="62"/>
                </a:lnTo>
                <a:lnTo>
                  <a:pt x="152" y="66"/>
                </a:lnTo>
                <a:lnTo>
                  <a:pt x="157" y="72"/>
                </a:lnTo>
                <a:lnTo>
                  <a:pt x="160" y="79"/>
                </a:lnTo>
                <a:lnTo>
                  <a:pt x="163" y="87"/>
                </a:lnTo>
                <a:lnTo>
                  <a:pt x="164" y="95"/>
                </a:lnTo>
                <a:lnTo>
                  <a:pt x="164" y="100"/>
                </a:lnTo>
                <a:lnTo>
                  <a:pt x="163" y="107"/>
                </a:lnTo>
                <a:lnTo>
                  <a:pt x="160" y="115"/>
                </a:lnTo>
                <a:lnTo>
                  <a:pt x="159" y="124"/>
                </a:lnTo>
                <a:lnTo>
                  <a:pt x="140" y="214"/>
                </a:lnTo>
                <a:lnTo>
                  <a:pt x="99" y="214"/>
                </a:lnTo>
                <a:lnTo>
                  <a:pt x="117" y="122"/>
                </a:lnTo>
                <a:lnTo>
                  <a:pt x="119" y="115"/>
                </a:lnTo>
                <a:lnTo>
                  <a:pt x="120" y="110"/>
                </a:lnTo>
                <a:lnTo>
                  <a:pt x="121" y="106"/>
                </a:lnTo>
                <a:lnTo>
                  <a:pt x="121" y="103"/>
                </a:lnTo>
                <a:lnTo>
                  <a:pt x="121" y="100"/>
                </a:lnTo>
                <a:lnTo>
                  <a:pt x="120" y="97"/>
                </a:lnTo>
                <a:lnTo>
                  <a:pt x="117" y="93"/>
                </a:lnTo>
                <a:lnTo>
                  <a:pt x="116" y="91"/>
                </a:lnTo>
                <a:lnTo>
                  <a:pt x="114" y="88"/>
                </a:lnTo>
                <a:lnTo>
                  <a:pt x="110" y="86"/>
                </a:lnTo>
                <a:lnTo>
                  <a:pt x="107" y="85"/>
                </a:lnTo>
                <a:lnTo>
                  <a:pt x="103" y="85"/>
                </a:lnTo>
                <a:lnTo>
                  <a:pt x="98" y="86"/>
                </a:lnTo>
                <a:lnTo>
                  <a:pt x="93" y="87"/>
                </a:lnTo>
                <a:lnTo>
                  <a:pt x="87" y="90"/>
                </a:lnTo>
                <a:lnTo>
                  <a:pt x="82" y="93"/>
                </a:lnTo>
                <a:lnTo>
                  <a:pt x="77" y="98"/>
                </a:lnTo>
                <a:lnTo>
                  <a:pt x="71" y="103"/>
                </a:lnTo>
                <a:lnTo>
                  <a:pt x="66" y="109"/>
                </a:lnTo>
                <a:lnTo>
                  <a:pt x="62" y="116"/>
                </a:lnTo>
                <a:lnTo>
                  <a:pt x="62" y="119"/>
                </a:lnTo>
                <a:lnTo>
                  <a:pt x="60" y="121"/>
                </a:lnTo>
                <a:lnTo>
                  <a:pt x="59" y="126"/>
                </a:lnTo>
                <a:lnTo>
                  <a:pt x="58" y="129"/>
                </a:lnTo>
                <a:lnTo>
                  <a:pt x="57" y="135"/>
                </a:lnTo>
                <a:lnTo>
                  <a:pt x="56" y="141"/>
                </a:lnTo>
                <a:lnTo>
                  <a:pt x="55" y="147"/>
                </a:lnTo>
                <a:lnTo>
                  <a:pt x="53" y="154"/>
                </a:lnTo>
                <a:lnTo>
                  <a:pt x="42" y="214"/>
                </a:lnTo>
                <a:close/>
              </a:path>
            </a:pathLst>
          </a:custGeom>
          <a:solidFill>
            <a:srgbClr val="1583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44" name="Freeform 1045"/>
          <p:cNvSpPr>
            <a:spLocks noChangeAspect="1"/>
          </p:cNvSpPr>
          <p:nvPr/>
        </p:nvSpPr>
        <p:spPr bwMode="auto">
          <a:xfrm>
            <a:off x="1558925" y="6616700"/>
            <a:ext cx="36513" cy="80963"/>
          </a:xfrm>
          <a:custGeom>
            <a:avLst/>
            <a:gdLst>
              <a:gd name="T0" fmla="*/ 0 w 96"/>
              <a:gd name="T1" fmla="*/ 2147483647 h 212"/>
              <a:gd name="T2" fmla="*/ 2147483647 w 96"/>
              <a:gd name="T3" fmla="*/ 2147483647 h 212"/>
              <a:gd name="T4" fmla="*/ 2147483647 w 96"/>
              <a:gd name="T5" fmla="*/ 2147483647 h 212"/>
              <a:gd name="T6" fmla="*/ 2147483647 w 96"/>
              <a:gd name="T7" fmla="*/ 2147483647 h 212"/>
              <a:gd name="T8" fmla="*/ 2147483647 w 96"/>
              <a:gd name="T9" fmla="*/ 0 h 212"/>
              <a:gd name="T10" fmla="*/ 2147483647 w 96"/>
              <a:gd name="T11" fmla="*/ 2147483647 h 212"/>
              <a:gd name="T12" fmla="*/ 2147483647 w 96"/>
              <a:gd name="T13" fmla="*/ 2147483647 h 212"/>
              <a:gd name="T14" fmla="*/ 2147483647 w 96"/>
              <a:gd name="T15" fmla="*/ 2147483647 h 212"/>
              <a:gd name="T16" fmla="*/ 2147483647 w 96"/>
              <a:gd name="T17" fmla="*/ 2147483647 h 212"/>
              <a:gd name="T18" fmla="*/ 2147483647 w 96"/>
              <a:gd name="T19" fmla="*/ 2147483647 h 212"/>
              <a:gd name="T20" fmla="*/ 2147483647 w 96"/>
              <a:gd name="T21" fmla="*/ 2147483647 h 212"/>
              <a:gd name="T22" fmla="*/ 2147483647 w 96"/>
              <a:gd name="T23" fmla="*/ 2147483647 h 212"/>
              <a:gd name="T24" fmla="*/ 2147483647 w 96"/>
              <a:gd name="T25" fmla="*/ 2147483647 h 212"/>
              <a:gd name="T26" fmla="*/ 2147483647 w 96"/>
              <a:gd name="T27" fmla="*/ 2147483647 h 212"/>
              <a:gd name="T28" fmla="*/ 2147483647 w 96"/>
              <a:gd name="T29" fmla="*/ 2147483647 h 212"/>
              <a:gd name="T30" fmla="*/ 2147483647 w 96"/>
              <a:gd name="T31" fmla="*/ 2147483647 h 212"/>
              <a:gd name="T32" fmla="*/ 2147483647 w 96"/>
              <a:gd name="T33" fmla="*/ 2147483647 h 212"/>
              <a:gd name="T34" fmla="*/ 2147483647 w 96"/>
              <a:gd name="T35" fmla="*/ 2147483647 h 212"/>
              <a:gd name="T36" fmla="*/ 2147483647 w 96"/>
              <a:gd name="T37" fmla="*/ 2147483647 h 212"/>
              <a:gd name="T38" fmla="*/ 2147483647 w 96"/>
              <a:gd name="T39" fmla="*/ 2147483647 h 212"/>
              <a:gd name="T40" fmla="*/ 2147483647 w 96"/>
              <a:gd name="T41" fmla="*/ 2147483647 h 212"/>
              <a:gd name="T42" fmla="*/ 2147483647 w 96"/>
              <a:gd name="T43" fmla="*/ 2147483647 h 212"/>
              <a:gd name="T44" fmla="*/ 2147483647 w 96"/>
              <a:gd name="T45" fmla="*/ 2147483647 h 212"/>
              <a:gd name="T46" fmla="*/ 2147483647 w 96"/>
              <a:gd name="T47" fmla="*/ 2147483647 h 212"/>
              <a:gd name="T48" fmla="*/ 2147483647 w 96"/>
              <a:gd name="T49" fmla="*/ 2147483647 h 212"/>
              <a:gd name="T50" fmla="*/ 2147483647 w 96"/>
              <a:gd name="T51" fmla="*/ 2147483647 h 212"/>
              <a:gd name="T52" fmla="*/ 2147483647 w 96"/>
              <a:gd name="T53" fmla="*/ 2147483647 h 212"/>
              <a:gd name="T54" fmla="*/ 2147483647 w 96"/>
              <a:gd name="T55" fmla="*/ 2147483647 h 212"/>
              <a:gd name="T56" fmla="*/ 2147483647 w 96"/>
              <a:gd name="T57" fmla="*/ 2147483647 h 212"/>
              <a:gd name="T58" fmla="*/ 2147483647 w 96"/>
              <a:gd name="T59" fmla="*/ 2147483647 h 212"/>
              <a:gd name="T60" fmla="*/ 2147483647 w 96"/>
              <a:gd name="T61" fmla="*/ 2147483647 h 212"/>
              <a:gd name="T62" fmla="*/ 2147483647 w 96"/>
              <a:gd name="T63" fmla="*/ 2147483647 h 212"/>
              <a:gd name="T64" fmla="*/ 2147483647 w 96"/>
              <a:gd name="T65" fmla="*/ 2147483647 h 212"/>
              <a:gd name="T66" fmla="*/ 2147483647 w 96"/>
              <a:gd name="T67" fmla="*/ 2147483647 h 212"/>
              <a:gd name="T68" fmla="*/ 2147483647 w 96"/>
              <a:gd name="T69" fmla="*/ 2147483647 h 212"/>
              <a:gd name="T70" fmla="*/ 2147483647 w 96"/>
              <a:gd name="T71" fmla="*/ 2147483647 h 212"/>
              <a:gd name="T72" fmla="*/ 2147483647 w 96"/>
              <a:gd name="T73" fmla="*/ 2147483647 h 212"/>
              <a:gd name="T74" fmla="*/ 2147483647 w 96"/>
              <a:gd name="T75" fmla="*/ 2147483647 h 212"/>
              <a:gd name="T76" fmla="*/ 2147483647 w 96"/>
              <a:gd name="T77" fmla="*/ 2147483647 h 212"/>
              <a:gd name="T78" fmla="*/ 2147483647 w 96"/>
              <a:gd name="T79" fmla="*/ 2147483647 h 212"/>
              <a:gd name="T80" fmla="*/ 2147483647 w 96"/>
              <a:gd name="T81" fmla="*/ 2147483647 h 212"/>
              <a:gd name="T82" fmla="*/ 2147483647 w 96"/>
              <a:gd name="T83" fmla="*/ 2147483647 h 212"/>
              <a:gd name="T84" fmla="*/ 2147483647 w 96"/>
              <a:gd name="T85" fmla="*/ 2147483647 h 212"/>
              <a:gd name="T86" fmla="*/ 2147483647 w 96"/>
              <a:gd name="T87" fmla="*/ 2147483647 h 212"/>
              <a:gd name="T88" fmla="*/ 0 w 96"/>
              <a:gd name="T89" fmla="*/ 2147483647 h 21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96" h="212">
                <a:moveTo>
                  <a:pt x="0" y="84"/>
                </a:moveTo>
                <a:lnTo>
                  <a:pt x="8" y="52"/>
                </a:lnTo>
                <a:lnTo>
                  <a:pt x="27" y="52"/>
                </a:lnTo>
                <a:lnTo>
                  <a:pt x="33" y="29"/>
                </a:lnTo>
                <a:lnTo>
                  <a:pt x="80" y="0"/>
                </a:lnTo>
                <a:lnTo>
                  <a:pt x="69" y="52"/>
                </a:lnTo>
                <a:lnTo>
                  <a:pt x="96" y="52"/>
                </a:lnTo>
                <a:lnTo>
                  <a:pt x="87" y="84"/>
                </a:lnTo>
                <a:lnTo>
                  <a:pt x="63" y="84"/>
                </a:lnTo>
                <a:lnTo>
                  <a:pt x="50" y="150"/>
                </a:lnTo>
                <a:lnTo>
                  <a:pt x="48" y="158"/>
                </a:lnTo>
                <a:lnTo>
                  <a:pt x="47" y="164"/>
                </a:lnTo>
                <a:lnTo>
                  <a:pt x="45" y="167"/>
                </a:lnTo>
                <a:lnTo>
                  <a:pt x="44" y="170"/>
                </a:lnTo>
                <a:lnTo>
                  <a:pt x="44" y="172"/>
                </a:lnTo>
                <a:lnTo>
                  <a:pt x="45" y="173"/>
                </a:lnTo>
                <a:lnTo>
                  <a:pt x="47" y="175"/>
                </a:lnTo>
                <a:lnTo>
                  <a:pt x="48" y="177"/>
                </a:lnTo>
                <a:lnTo>
                  <a:pt x="50" y="178"/>
                </a:lnTo>
                <a:lnTo>
                  <a:pt x="52" y="178"/>
                </a:lnTo>
                <a:lnTo>
                  <a:pt x="56" y="179"/>
                </a:lnTo>
                <a:lnTo>
                  <a:pt x="59" y="179"/>
                </a:lnTo>
                <a:lnTo>
                  <a:pt x="62" y="179"/>
                </a:lnTo>
                <a:lnTo>
                  <a:pt x="65" y="178"/>
                </a:lnTo>
                <a:lnTo>
                  <a:pt x="70" y="178"/>
                </a:lnTo>
                <a:lnTo>
                  <a:pt x="75" y="178"/>
                </a:lnTo>
                <a:lnTo>
                  <a:pt x="66" y="210"/>
                </a:lnTo>
                <a:lnTo>
                  <a:pt x="61" y="210"/>
                </a:lnTo>
                <a:lnTo>
                  <a:pt x="56" y="210"/>
                </a:lnTo>
                <a:lnTo>
                  <a:pt x="50" y="212"/>
                </a:lnTo>
                <a:lnTo>
                  <a:pt x="44" y="212"/>
                </a:lnTo>
                <a:lnTo>
                  <a:pt x="34" y="210"/>
                </a:lnTo>
                <a:lnTo>
                  <a:pt x="26" y="209"/>
                </a:lnTo>
                <a:lnTo>
                  <a:pt x="19" y="207"/>
                </a:lnTo>
                <a:lnTo>
                  <a:pt x="13" y="203"/>
                </a:lnTo>
                <a:lnTo>
                  <a:pt x="8" y="199"/>
                </a:lnTo>
                <a:lnTo>
                  <a:pt x="5" y="193"/>
                </a:lnTo>
                <a:lnTo>
                  <a:pt x="4" y="187"/>
                </a:lnTo>
                <a:lnTo>
                  <a:pt x="2" y="180"/>
                </a:lnTo>
                <a:lnTo>
                  <a:pt x="2" y="175"/>
                </a:lnTo>
                <a:lnTo>
                  <a:pt x="4" y="168"/>
                </a:lnTo>
                <a:lnTo>
                  <a:pt x="6" y="159"/>
                </a:lnTo>
                <a:lnTo>
                  <a:pt x="7" y="148"/>
                </a:lnTo>
                <a:lnTo>
                  <a:pt x="21" y="84"/>
                </a:lnTo>
                <a:lnTo>
                  <a:pt x="0" y="84"/>
                </a:lnTo>
                <a:close/>
              </a:path>
            </a:pathLst>
          </a:custGeom>
          <a:solidFill>
            <a:srgbClr val="1583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45" name="Rectangle 1046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46" name="Line 1047"/>
          <p:cNvSpPr>
            <a:spLocks noChangeShapeType="1"/>
          </p:cNvSpPr>
          <p:nvPr/>
        </p:nvSpPr>
        <p:spPr bwMode="auto">
          <a:xfrm>
            <a:off x="1698625" y="6553200"/>
            <a:ext cx="7292975" cy="0"/>
          </a:xfrm>
          <a:prstGeom prst="line">
            <a:avLst/>
          </a:prstGeom>
          <a:noFill/>
          <a:ln w="34925">
            <a:solidFill>
              <a:srgbClr val="629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47" name="Line 1048"/>
          <p:cNvSpPr>
            <a:spLocks noChangeShapeType="1"/>
          </p:cNvSpPr>
          <p:nvPr/>
        </p:nvSpPr>
        <p:spPr bwMode="auto">
          <a:xfrm>
            <a:off x="152400" y="6553200"/>
            <a:ext cx="311150" cy="0"/>
          </a:xfrm>
          <a:prstGeom prst="line">
            <a:avLst/>
          </a:prstGeom>
          <a:noFill/>
          <a:ln w="34925">
            <a:solidFill>
              <a:srgbClr val="629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48" name="Rectangle 104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Klicken Sie, um die Formate des Vorlagentextes zu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049" name="Line 1051"/>
          <p:cNvSpPr>
            <a:spLocks noChangeShapeType="1"/>
          </p:cNvSpPr>
          <p:nvPr/>
        </p:nvSpPr>
        <p:spPr bwMode="auto">
          <a:xfrm>
            <a:off x="152400" y="609600"/>
            <a:ext cx="8839200" cy="0"/>
          </a:xfrm>
          <a:prstGeom prst="line">
            <a:avLst/>
          </a:prstGeom>
          <a:noFill/>
          <a:ln w="34925">
            <a:solidFill>
              <a:srgbClr val="629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 useBgFill="1">
        <p:nvSpPr>
          <p:cNvPr id="1050" name="Text Box 1052"/>
          <p:cNvSpPr txBox="1">
            <a:spLocks noChangeArrowheads="1"/>
          </p:cNvSpPr>
          <p:nvPr/>
        </p:nvSpPr>
        <p:spPr bwMode="auto">
          <a:xfrm>
            <a:off x="6300192" y="6456362"/>
            <a:ext cx="2843808" cy="246221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000" dirty="0">
                <a:solidFill>
                  <a:schemeClr val="tx1"/>
                </a:solidFill>
              </a:rPr>
              <a:t>B. Zimmermann- </a:t>
            </a:r>
            <a:r>
              <a:rPr lang="de-DE" altLang="de-DE" sz="1000" baseline="0" dirty="0">
                <a:solidFill>
                  <a:schemeClr val="tx1"/>
                </a:solidFill>
              </a:rPr>
              <a:t>LfL-</a:t>
            </a:r>
            <a:r>
              <a:rPr lang="de-DE" altLang="de-DE" sz="1000" dirty="0">
                <a:solidFill>
                  <a:schemeClr val="tx1"/>
                </a:solidFill>
              </a:rPr>
              <a:t>ITZ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299D6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299D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299D6"/>
        </a:buClr>
        <a:buSzPct val="130000"/>
        <a:buChar char="-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299D6"/>
        </a:buClr>
        <a:buSzPct val="80000"/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299D6"/>
        </a:buClr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299D6"/>
        </a:buClr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299D6"/>
        </a:buClr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299D6"/>
        </a:buClr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299D6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087438"/>
            <a:ext cx="7696200" cy="3278187"/>
          </a:xfrm>
        </p:spPr>
        <p:txBody>
          <a:bodyPr/>
          <a:lstStyle/>
          <a:p>
            <a:pPr eaLnBrk="1" hangingPunct="1"/>
            <a:r>
              <a:rPr lang="de-DE" altLang="de-DE" b="1" dirty="0">
                <a:solidFill>
                  <a:schemeClr val="tx1"/>
                </a:solidFill>
              </a:rPr>
              <a:t>Rasseversammlung 2023</a:t>
            </a:r>
            <a:br>
              <a:rPr lang="de-DE" altLang="de-DE" b="1" dirty="0">
                <a:solidFill>
                  <a:schemeClr val="tx1"/>
                </a:solidFill>
              </a:rPr>
            </a:br>
            <a:r>
              <a:rPr lang="de-DE" altLang="de-DE" dirty="0">
                <a:solidFill>
                  <a:schemeClr val="tx1"/>
                </a:solidFill>
              </a:rPr>
              <a:t>Islandpferde</a:t>
            </a:r>
            <a:br>
              <a:rPr lang="de-DE" altLang="de-DE" dirty="0">
                <a:solidFill>
                  <a:schemeClr val="tx1"/>
                </a:solidFill>
              </a:rPr>
            </a:br>
            <a:br>
              <a:rPr lang="de-DE" altLang="de-DE" dirty="0"/>
            </a:br>
            <a:r>
              <a:rPr lang="de-DE" altLang="de-DE" sz="2000" dirty="0"/>
              <a:t>Bayerischer Zuchtverband </a:t>
            </a:r>
            <a:br>
              <a:rPr lang="de-DE" altLang="de-DE" sz="2000" dirty="0"/>
            </a:br>
            <a:r>
              <a:rPr lang="de-DE" altLang="de-DE" sz="2000" dirty="0"/>
              <a:t>für Kleinpferde und</a:t>
            </a:r>
            <a:br>
              <a:rPr lang="de-DE" altLang="de-DE" sz="2000" dirty="0"/>
            </a:br>
            <a:r>
              <a:rPr lang="de-DE" altLang="de-DE" sz="2000" dirty="0"/>
              <a:t>Spezialpferderassen e.V.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797152"/>
            <a:ext cx="7848600" cy="1512168"/>
          </a:xfrm>
        </p:spPr>
        <p:txBody>
          <a:bodyPr/>
          <a:lstStyle/>
          <a:p>
            <a:pPr eaLnBrk="1" hangingPunct="1"/>
            <a:r>
              <a:rPr lang="de-DE" altLang="de-DE" sz="1800" dirty="0"/>
              <a:t>Beatrice Zimmermann </a:t>
            </a:r>
          </a:p>
          <a:p>
            <a:pPr eaLnBrk="1" hangingPunct="1"/>
            <a:r>
              <a:rPr lang="de-DE" altLang="de-DE" sz="1600" i="1" dirty="0"/>
              <a:t>Bayerische Landesanstalt für Landwirtschaft</a:t>
            </a:r>
          </a:p>
          <a:p>
            <a:pPr eaLnBrk="1" hangingPunct="1"/>
            <a:r>
              <a:rPr lang="de-DE" altLang="de-DE" sz="1600" i="1" dirty="0"/>
              <a:t>Institut für Tierzucht</a:t>
            </a:r>
            <a:endParaRPr lang="de-DE" altLang="de-DE" i="1" dirty="0"/>
          </a:p>
          <a:p>
            <a:pPr eaLnBrk="1" hangingPunct="1"/>
            <a:endParaRPr lang="de-DE" altLang="de-DE" i="1" dirty="0"/>
          </a:p>
        </p:txBody>
      </p:sp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7458075" y="76200"/>
          <a:ext cx="153352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7182853" imgH="4180952" progId="MSPhotoEd.3">
                  <p:embed/>
                </p:oleObj>
              </mc:Choice>
              <mc:Fallback>
                <p:oleObj name="Photo Editor Photo" r:id="rId3" imgW="7182853" imgH="4180952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075" y="76200"/>
                        <a:ext cx="1533525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7458075" y="76200"/>
          <a:ext cx="153352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7182853" imgH="4180952" progId="MSPhotoEd.3">
                  <p:embed/>
                </p:oleObj>
              </mc:Choice>
              <mc:Fallback>
                <p:oleObj name="Photo Editor Photo" r:id="rId3" imgW="7182853" imgH="4180952" progId="MSPhotoEd.3">
                  <p:embed/>
                  <p:pic>
                    <p:nvPicPr>
                      <p:cNvPr id="143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075" y="76200"/>
                        <a:ext cx="1533525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57908"/>
            <a:ext cx="824440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62" tIns="44438" rIns="90462" bIns="44438">
            <a:spAutoFit/>
          </a:bodyPr>
          <a:lstStyle>
            <a:lvl1pPr eaLnBrk="0" hangingPunct="0">
              <a:spcBef>
                <a:spcPct val="20000"/>
              </a:spcBef>
              <a:buClr>
                <a:srgbClr val="6299D6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299D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299D6"/>
              </a:buClr>
              <a:buSzPct val="130000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299D6"/>
              </a:buClr>
              <a:buSzPct val="80000"/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800" dirty="0">
                <a:solidFill>
                  <a:schemeClr val="tx2"/>
                </a:solidFill>
              </a:rPr>
              <a:t>Eingetragene Hengste zum 31.12.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0081332"/>
              </p:ext>
            </p:extLst>
          </p:nvPr>
        </p:nvGraphicFramePr>
        <p:xfrm>
          <a:off x="152400" y="764704"/>
          <a:ext cx="874008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89321106"/>
      </p:ext>
    </p:extLst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7458075" y="76200"/>
          <a:ext cx="153352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7182853" imgH="4180952" progId="MSPhotoEd.3">
                  <p:embed/>
                </p:oleObj>
              </mc:Choice>
              <mc:Fallback>
                <p:oleObj name="Photo Editor Photo" r:id="rId3" imgW="7182853" imgH="4180952" progId="MSPhotoEd.3">
                  <p:embed/>
                  <p:pic>
                    <p:nvPicPr>
                      <p:cNvPr id="153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075" y="76200"/>
                        <a:ext cx="1533525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62" tIns="44438" rIns="90462" bIns="44438">
            <a:spAutoFit/>
          </a:bodyPr>
          <a:lstStyle>
            <a:lvl1pPr eaLnBrk="0" hangingPunct="0">
              <a:spcBef>
                <a:spcPct val="20000"/>
              </a:spcBef>
              <a:buClr>
                <a:srgbClr val="6299D6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299D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299D6"/>
              </a:buClr>
              <a:buSzPct val="130000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299D6"/>
              </a:buClr>
              <a:buSzPct val="80000"/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800" dirty="0">
                <a:solidFill>
                  <a:schemeClr val="tx2"/>
                </a:solidFill>
              </a:rPr>
              <a:t>Registrierte Fohlen 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00000000-0008-0000-05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4344815"/>
              </p:ext>
            </p:extLst>
          </p:nvPr>
        </p:nvGraphicFramePr>
        <p:xfrm>
          <a:off x="152400" y="764704"/>
          <a:ext cx="883920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99699117"/>
      </p:ext>
    </p:extLst>
  </p:cSld>
  <p:clrMapOvr>
    <a:masterClrMapping/>
  </p:clrMapOvr>
  <p:transition spd="med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7458075" y="76200"/>
          <a:ext cx="153352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7182853" imgH="4180952" progId="MSPhotoEd.3">
                  <p:embed/>
                </p:oleObj>
              </mc:Choice>
              <mc:Fallback>
                <p:oleObj name="Photo Editor Photo" r:id="rId3" imgW="7182853" imgH="41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075" y="76200"/>
                        <a:ext cx="1533525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62" tIns="44438" rIns="90462" bIns="44438">
            <a:spAutoFit/>
          </a:bodyPr>
          <a:lstStyle>
            <a:lvl1pPr eaLnBrk="0" hangingPunct="0">
              <a:spcBef>
                <a:spcPct val="20000"/>
              </a:spcBef>
              <a:buClr>
                <a:srgbClr val="6299D6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299D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299D6"/>
              </a:buClr>
              <a:buSzPct val="130000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299D6"/>
              </a:buClr>
              <a:buSzPct val="80000"/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800" dirty="0" err="1">
                <a:solidFill>
                  <a:schemeClr val="tx2"/>
                </a:solidFill>
              </a:rPr>
              <a:t>Criollo</a:t>
            </a:r>
            <a:endParaRPr lang="de-DE" altLang="de-DE" sz="2800" dirty="0">
              <a:solidFill>
                <a:schemeClr val="tx2"/>
              </a:solidFill>
            </a:endParaRP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00000000-0008-0000-07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598008"/>
              </p:ext>
            </p:extLst>
          </p:nvPr>
        </p:nvGraphicFramePr>
        <p:xfrm>
          <a:off x="152400" y="692696"/>
          <a:ext cx="883920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22765970"/>
      </p:ext>
    </p:extLst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DA93A3-A74D-B3BD-0C68-FD2BB9134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Percheron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450FF41A-BB18-816D-4FB6-B9AF73CE2F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592551"/>
              </p:ext>
            </p:extLst>
          </p:nvPr>
        </p:nvGraphicFramePr>
        <p:xfrm>
          <a:off x="323528" y="836712"/>
          <a:ext cx="866807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2987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AAEAEE-AFAF-4D2E-89E9-375260794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Missouri </a:t>
            </a:r>
            <a:r>
              <a:rPr lang="de-DE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Foxtrotter</a:t>
            </a:r>
            <a:r>
              <a:rPr lang="de-DE" dirty="0"/>
              <a:t> 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269B8D07-3B22-57D7-F5EF-690D326CF9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738780"/>
              </p:ext>
            </p:extLst>
          </p:nvPr>
        </p:nvGraphicFramePr>
        <p:xfrm>
          <a:off x="251520" y="914400"/>
          <a:ext cx="8740080" cy="5682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8016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ADC50B-53E0-6D41-F3C4-511F446E6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Körung Ansbach 2022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72236B2-985E-299E-1FD3-78FBE9DA7D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3" y="609599"/>
            <a:ext cx="4932155" cy="3292511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4A0B5AB-F193-6C60-4440-3D03940B5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686" y="3450002"/>
            <a:ext cx="4932040" cy="3292511"/>
          </a:xfrm>
          <a:prstGeom prst="rect">
            <a:avLst/>
          </a:prstGeom>
        </p:spPr>
      </p:pic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E8688389-A699-6A38-E1B9-359474F88495}"/>
              </a:ext>
            </a:extLst>
          </p:cNvPr>
          <p:cNvSpPr txBox="1">
            <a:spLocks/>
          </p:cNvSpPr>
          <p:nvPr/>
        </p:nvSpPr>
        <p:spPr bwMode="auto">
          <a:xfrm>
            <a:off x="5019224" y="855988"/>
            <a:ext cx="4105472" cy="155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SzPct val="130000"/>
              <a:buChar char="-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SzPct val="80000"/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sz="1800" u="sng" kern="0" dirty="0"/>
              <a:t>Siegerhengst Spezialpferderassen</a:t>
            </a:r>
          </a:p>
          <a:p>
            <a:pPr marL="0" indent="0">
              <a:buFont typeface="Wingdings" pitchFamily="2" charset="2"/>
              <a:buNone/>
            </a:pPr>
            <a:r>
              <a:rPr lang="de-DE" sz="1800" b="1" kern="0" dirty="0"/>
              <a:t>„</a:t>
            </a:r>
            <a:r>
              <a:rPr lang="de-DE" sz="1800" b="1" kern="0" dirty="0" err="1"/>
              <a:t>Opust</a:t>
            </a:r>
            <a:r>
              <a:rPr lang="de-DE" sz="1800" b="1" kern="0" dirty="0"/>
              <a:t> (</a:t>
            </a:r>
            <a:r>
              <a:rPr lang="de-DE" sz="1800" b="1" kern="0" dirty="0" err="1"/>
              <a:t>Pietrosu</a:t>
            </a:r>
            <a:r>
              <a:rPr lang="de-DE" sz="1800" b="1" kern="0" dirty="0"/>
              <a:t>)	 “</a:t>
            </a:r>
          </a:p>
          <a:p>
            <a:pPr marL="0" indent="0">
              <a:buFont typeface="Wingdings" pitchFamily="2" charset="2"/>
              <a:buNone/>
            </a:pPr>
            <a:r>
              <a:rPr lang="de-DE" sz="1800" kern="0" dirty="0"/>
              <a:t>V: </a:t>
            </a:r>
            <a:r>
              <a:rPr lang="de-DE" sz="1800" kern="0" dirty="0" err="1"/>
              <a:t>Grot</a:t>
            </a:r>
            <a:r>
              <a:rPr lang="de-DE" sz="1800" kern="0" dirty="0"/>
              <a:t> (</a:t>
            </a:r>
            <a:r>
              <a:rPr lang="de-DE" sz="1800" kern="0" dirty="0" err="1"/>
              <a:t>Pietrosu</a:t>
            </a:r>
            <a:r>
              <a:rPr lang="de-DE" sz="1800" kern="0" dirty="0"/>
              <a:t>)</a:t>
            </a:r>
          </a:p>
          <a:p>
            <a:pPr marL="0" indent="0">
              <a:buFont typeface="Wingdings" pitchFamily="2" charset="2"/>
              <a:buNone/>
            </a:pPr>
            <a:r>
              <a:rPr lang="de-DE" sz="1800" kern="0" dirty="0"/>
              <a:t>Besitzer: ZG Schaaf/Mayerhofer</a:t>
            </a:r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070663B7-97A5-5F96-25B9-F58B7900944C}"/>
              </a:ext>
            </a:extLst>
          </p:cNvPr>
          <p:cNvSpPr txBox="1">
            <a:spLocks/>
          </p:cNvSpPr>
          <p:nvPr/>
        </p:nvSpPr>
        <p:spPr bwMode="auto">
          <a:xfrm>
            <a:off x="46481" y="4275003"/>
            <a:ext cx="4105472" cy="155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SzPct val="130000"/>
              <a:buChar char="-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SzPct val="80000"/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sz="1800" u="sng" kern="0" dirty="0"/>
              <a:t>Reservesiegerhengst Spezialpferderassen</a:t>
            </a:r>
          </a:p>
          <a:p>
            <a:pPr marL="0" indent="0">
              <a:buFont typeface="Wingdings" pitchFamily="2" charset="2"/>
              <a:buNone/>
            </a:pPr>
            <a:r>
              <a:rPr lang="de-DE" sz="1800" b="1" kern="0" dirty="0"/>
              <a:t>„</a:t>
            </a:r>
            <a:r>
              <a:rPr lang="de-DE" sz="1800" b="1" kern="0" dirty="0" err="1"/>
              <a:t>Gregau</a:t>
            </a:r>
            <a:r>
              <a:rPr lang="de-DE" sz="1800" b="1" kern="0" dirty="0"/>
              <a:t> de </a:t>
            </a:r>
            <a:r>
              <a:rPr lang="de-DE" sz="1800" b="1" kern="0" dirty="0" err="1"/>
              <a:t>L’aure</a:t>
            </a:r>
            <a:r>
              <a:rPr lang="de-DE" sz="1800" b="1" kern="0" dirty="0"/>
              <a:t> “</a:t>
            </a:r>
          </a:p>
          <a:p>
            <a:pPr marL="0" indent="0">
              <a:buFont typeface="Wingdings" pitchFamily="2" charset="2"/>
              <a:buNone/>
            </a:pPr>
            <a:r>
              <a:rPr lang="de-DE" sz="1800" kern="0" dirty="0"/>
              <a:t>V: </a:t>
            </a:r>
            <a:r>
              <a:rPr lang="de-DE" sz="1800" kern="0" dirty="0" err="1"/>
              <a:t>Iakora</a:t>
            </a:r>
            <a:endParaRPr lang="de-DE" sz="1800" kern="0" dirty="0"/>
          </a:p>
          <a:p>
            <a:pPr marL="0" indent="0">
              <a:buFont typeface="Wingdings" pitchFamily="2" charset="2"/>
              <a:buNone/>
            </a:pPr>
            <a:r>
              <a:rPr lang="de-DE" sz="1800" kern="0" dirty="0"/>
              <a:t>Besitzer: Uta Markgraf</a:t>
            </a:r>
          </a:p>
        </p:txBody>
      </p:sp>
    </p:spTree>
    <p:extLst>
      <p:ext uri="{BB962C8B-B14F-4D97-AF65-F5344CB8AC3E}">
        <p14:creationId xmlns:p14="http://schemas.microsoft.com/office/powerpoint/2010/main" val="413180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36C701-60B3-9E36-9FE2-B3B9D6BD4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Körung Ansbach 2022	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5C6FDC3-08FF-C61C-C298-00DD027E5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9" y="627491"/>
            <a:ext cx="5191051" cy="3465098"/>
          </a:xfrm>
        </p:spPr>
      </p:pic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917DAF17-DE26-80D0-7B22-EA51CFF47251}"/>
              </a:ext>
            </a:extLst>
          </p:cNvPr>
          <p:cNvSpPr txBox="1">
            <a:spLocks/>
          </p:cNvSpPr>
          <p:nvPr/>
        </p:nvSpPr>
        <p:spPr bwMode="auto">
          <a:xfrm>
            <a:off x="5292080" y="920304"/>
            <a:ext cx="4248472" cy="179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SzPct val="130000"/>
              <a:buChar char="-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SzPct val="80000"/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sz="1800" u="sng" kern="0" dirty="0"/>
              <a:t>Weitere gekörte Hengste: </a:t>
            </a:r>
          </a:p>
          <a:p>
            <a:pPr marL="0" indent="0">
              <a:buFont typeface="Wingdings" pitchFamily="2" charset="2"/>
              <a:buNone/>
            </a:pPr>
            <a:endParaRPr lang="de-DE" sz="1800" u="sng" kern="0" dirty="0"/>
          </a:p>
          <a:p>
            <a:pPr marL="0" indent="0">
              <a:buFont typeface="Wingdings" pitchFamily="2" charset="2"/>
              <a:buNone/>
            </a:pPr>
            <a:endParaRPr lang="de-DE" sz="1800" u="sng" kern="0" dirty="0"/>
          </a:p>
          <a:p>
            <a:pPr marL="0" indent="0">
              <a:buFont typeface="Wingdings" pitchFamily="2" charset="2"/>
              <a:buNone/>
            </a:pPr>
            <a:r>
              <a:rPr lang="de-DE" sz="1800" b="1" kern="0" dirty="0"/>
              <a:t>„Hippodrome Du </a:t>
            </a:r>
            <a:r>
              <a:rPr lang="de-DE" sz="1800" b="1" kern="0" dirty="0" err="1"/>
              <a:t>Caroi</a:t>
            </a:r>
            <a:r>
              <a:rPr lang="de-DE" sz="1800" b="1" kern="0" dirty="0"/>
              <a:t> “</a:t>
            </a:r>
          </a:p>
          <a:p>
            <a:pPr marL="0" indent="0">
              <a:buFont typeface="Wingdings" pitchFamily="2" charset="2"/>
              <a:buNone/>
            </a:pPr>
            <a:r>
              <a:rPr lang="de-DE" sz="1800" kern="0" dirty="0"/>
              <a:t>V: </a:t>
            </a:r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Bhopal de L‘ </a:t>
            </a:r>
            <a:r>
              <a:rPr lang="de-DE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Arpenteau</a:t>
            </a:r>
            <a:endParaRPr lang="de-DE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de-DE" sz="1800" kern="0" dirty="0"/>
              <a:t>Besitzer: Franz Kißlinger</a:t>
            </a:r>
          </a:p>
        </p:txBody>
      </p:sp>
      <p:sp>
        <p:nvSpPr>
          <p:cNvPr id="13" name="Inhaltsplatzhalter 1">
            <a:extLst>
              <a:ext uri="{FF2B5EF4-FFF2-40B4-BE49-F238E27FC236}">
                <a16:creationId xmlns:a16="http://schemas.microsoft.com/office/drawing/2014/main" id="{87A2FAD3-6E24-C7E0-9DB5-C0FA55540C3F}"/>
              </a:ext>
            </a:extLst>
          </p:cNvPr>
          <p:cNvSpPr txBox="1">
            <a:spLocks/>
          </p:cNvSpPr>
          <p:nvPr/>
        </p:nvSpPr>
        <p:spPr bwMode="auto">
          <a:xfrm>
            <a:off x="119888" y="4581128"/>
            <a:ext cx="4248472" cy="179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SzPct val="130000"/>
              <a:buChar char="-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SzPct val="80000"/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sz="1800" b="1" kern="0" dirty="0"/>
              <a:t>„</a:t>
            </a:r>
            <a:r>
              <a:rPr lang="de-DE" sz="1800" b="1" kern="0" dirty="0" err="1"/>
              <a:t>Favorito</a:t>
            </a:r>
            <a:r>
              <a:rPr lang="de-DE" sz="1800" b="1" kern="0" dirty="0"/>
              <a:t> CCV “</a:t>
            </a:r>
          </a:p>
          <a:p>
            <a:pPr marL="0" indent="0">
              <a:buFont typeface="Wingdings" pitchFamily="2" charset="2"/>
              <a:buNone/>
            </a:pPr>
            <a:r>
              <a:rPr lang="de-DE" sz="1800" kern="0" dirty="0"/>
              <a:t>V: </a:t>
            </a:r>
            <a:r>
              <a:rPr lang="de-DE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Sigiloso</a:t>
            </a:r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ALG II</a:t>
            </a:r>
          </a:p>
          <a:p>
            <a:pPr marL="0" indent="0">
              <a:buFont typeface="Wingdings" pitchFamily="2" charset="2"/>
              <a:buNone/>
            </a:pPr>
            <a:r>
              <a:rPr lang="de-DE" sz="1800" kern="0" dirty="0"/>
              <a:t>Besitzer: </a:t>
            </a:r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Barbara Bartels-Boos, Weil	</a:t>
            </a:r>
            <a:endParaRPr lang="de-DE" sz="1800" kern="0" dirty="0"/>
          </a:p>
        </p:txBody>
      </p:sp>
      <p:sp>
        <p:nvSpPr>
          <p:cNvPr id="14" name="Inhaltsplatzhalter 1">
            <a:extLst>
              <a:ext uri="{FF2B5EF4-FFF2-40B4-BE49-F238E27FC236}">
                <a16:creationId xmlns:a16="http://schemas.microsoft.com/office/drawing/2014/main" id="{BFA8D38F-67D1-E2CF-0F60-6E10D3AE3E19}"/>
              </a:ext>
            </a:extLst>
          </p:cNvPr>
          <p:cNvSpPr txBox="1">
            <a:spLocks/>
          </p:cNvSpPr>
          <p:nvPr/>
        </p:nvSpPr>
        <p:spPr bwMode="auto">
          <a:xfrm>
            <a:off x="4876313" y="4581128"/>
            <a:ext cx="4248472" cy="179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SzPct val="130000"/>
              <a:buChar char="-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SzPct val="80000"/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sz="1800" b="1" kern="0" dirty="0"/>
              <a:t>„Sirius“</a:t>
            </a:r>
          </a:p>
          <a:p>
            <a:pPr marL="0" indent="0">
              <a:buFont typeface="Wingdings" pitchFamily="2" charset="2"/>
              <a:buNone/>
            </a:pPr>
            <a:r>
              <a:rPr lang="de-DE" sz="1800" kern="0" dirty="0"/>
              <a:t>V: </a:t>
            </a:r>
            <a:r>
              <a:rPr lang="de-DE" sz="1800" kern="0" dirty="0" err="1"/>
              <a:t>Hermits</a:t>
            </a:r>
            <a:r>
              <a:rPr lang="de-DE" sz="1800" kern="0" dirty="0"/>
              <a:t> Saturn</a:t>
            </a:r>
            <a:endParaRPr lang="de-DE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de-DE" sz="1800" kern="0" dirty="0"/>
              <a:t>Besitzer: Andrea Zeller</a:t>
            </a:r>
          </a:p>
        </p:txBody>
      </p:sp>
    </p:spTree>
    <p:extLst>
      <p:ext uri="{BB962C8B-B14F-4D97-AF65-F5344CB8AC3E}">
        <p14:creationId xmlns:p14="http://schemas.microsoft.com/office/powerpoint/2010/main" val="3200585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123728" y="2348880"/>
            <a:ext cx="4587537" cy="52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Verdana" pitchFamily="34" charset="0"/>
                <a:ea typeface="Microsoft YaHei" charset="-122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4" charset="0"/>
                <a:ea typeface="Microsoft YaHei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Verdana" pitchFamily="34" charset="0"/>
                <a:ea typeface="Microsoft YaHei" charset="-122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Verdana" pitchFamily="34" charset="0"/>
                <a:ea typeface="Microsoft YaHei" charset="-122"/>
              </a:defRPr>
            </a:lvl4pPr>
            <a:lvl5pPr>
              <a:spcBef>
                <a:spcPts val="3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Verdana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Verdana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Verdana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Verdana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Verdana" pitchFamily="34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65000"/>
              <a:buFontTx/>
              <a:buNone/>
            </a:pPr>
            <a:r>
              <a:rPr lang="de-DE" altLang="de-DE" sz="2800" dirty="0"/>
              <a:t>Vorläufige Termine 2023</a:t>
            </a:r>
          </a:p>
        </p:txBody>
      </p:sp>
    </p:spTree>
    <p:extLst>
      <p:ext uri="{BB962C8B-B14F-4D97-AF65-F5344CB8AC3E}">
        <p14:creationId xmlns:p14="http://schemas.microsoft.com/office/powerpoint/2010/main" val="4193892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F4EADEA2-D8E0-E6A7-ABC0-F152B7C33B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313769"/>
              </p:ext>
            </p:extLst>
          </p:nvPr>
        </p:nvGraphicFramePr>
        <p:xfrm>
          <a:off x="287016" y="116632"/>
          <a:ext cx="8856984" cy="6192694"/>
        </p:xfrm>
        <a:graphic>
          <a:graphicData uri="http://schemas.openxmlformats.org/drawingml/2006/table">
            <a:tbl>
              <a:tblPr/>
              <a:tblGrid>
                <a:gridCol w="1183591">
                  <a:extLst>
                    <a:ext uri="{9D8B030D-6E8A-4147-A177-3AD203B41FA5}">
                      <a16:colId xmlns:a16="http://schemas.microsoft.com/office/drawing/2014/main" val="2844759345"/>
                    </a:ext>
                  </a:extLst>
                </a:gridCol>
                <a:gridCol w="438859">
                  <a:extLst>
                    <a:ext uri="{9D8B030D-6E8A-4147-A177-3AD203B41FA5}">
                      <a16:colId xmlns:a16="http://schemas.microsoft.com/office/drawing/2014/main" val="256021351"/>
                    </a:ext>
                  </a:extLst>
                </a:gridCol>
                <a:gridCol w="797926">
                  <a:extLst>
                    <a:ext uri="{9D8B030D-6E8A-4147-A177-3AD203B41FA5}">
                      <a16:colId xmlns:a16="http://schemas.microsoft.com/office/drawing/2014/main" val="537502745"/>
                    </a:ext>
                  </a:extLst>
                </a:gridCol>
                <a:gridCol w="5000340">
                  <a:extLst>
                    <a:ext uri="{9D8B030D-6E8A-4147-A177-3AD203B41FA5}">
                      <a16:colId xmlns:a16="http://schemas.microsoft.com/office/drawing/2014/main" val="3149066941"/>
                    </a:ext>
                  </a:extLst>
                </a:gridCol>
                <a:gridCol w="1436268">
                  <a:extLst>
                    <a:ext uri="{9D8B030D-6E8A-4147-A177-3AD203B41FA5}">
                      <a16:colId xmlns:a16="http://schemas.microsoft.com/office/drawing/2014/main" val="3557906281"/>
                    </a:ext>
                  </a:extLst>
                </a:gridCol>
              </a:tblGrid>
              <a:tr h="47734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11.03.2023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Süddeutsche Pony, Kleinpferde und Spezialrassenkörung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Alsfeld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4982685"/>
                  </a:ext>
                </a:extLst>
              </a:tr>
              <a:tr h="214803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13.-14.03.2023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Zuchtrichterprüfung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Ansbach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508989"/>
                  </a:ext>
                </a:extLst>
              </a:tr>
              <a:tr h="21480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18.03.2023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Rasseversammlung Islandpferde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Greding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7112242"/>
                  </a:ext>
                </a:extLst>
              </a:tr>
              <a:tr h="33413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25.03.2023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Rasseversammlung Sport- und Freizeitponyrassen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Karlskron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317101"/>
                  </a:ext>
                </a:extLst>
              </a:tr>
              <a:tr h="214803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476081"/>
                  </a:ext>
                </a:extLst>
              </a:tr>
              <a:tr h="34209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22.04.2023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Ausschuss- und Delegiertenversammlung BZVKS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333237"/>
                  </a:ext>
                </a:extLst>
              </a:tr>
              <a:tr h="34209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28.04.2023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Islandpferdekörung 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Wurz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597895"/>
                  </a:ext>
                </a:extLst>
              </a:tr>
              <a:tr h="21480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29.04.2023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Stutbuchaufnahme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Teisendorf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628431"/>
                  </a:ext>
                </a:extLst>
              </a:tr>
              <a:tr h="214803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757211"/>
                  </a:ext>
                </a:extLst>
              </a:tr>
              <a:tr h="415286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18. 06.2023 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Landesschau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München-Riem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774365"/>
                  </a:ext>
                </a:extLst>
              </a:tr>
              <a:tr h="214803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000216"/>
                  </a:ext>
                </a:extLst>
              </a:tr>
              <a:tr h="42960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12.08.2023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Süddeutsches Championat des Freizeitpferdes und -ponys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Ansbach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272969"/>
                  </a:ext>
                </a:extLst>
              </a:tr>
              <a:tr h="214803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19.-20.08.2023 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Bundesschau IG Welsh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Remlingen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4091011"/>
                  </a:ext>
                </a:extLst>
              </a:tr>
              <a:tr h="429607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19.-23.08.2023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Süddeutsche DSP-Championate der Reitpferde und Reitponys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Darmstadt-Kranichstein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4195136"/>
                  </a:ext>
                </a:extLst>
              </a:tr>
              <a:tr h="214803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614697"/>
                  </a:ext>
                </a:extLst>
              </a:tr>
              <a:tr h="415286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31.08- 03.09.2023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Fiesta Criolla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Langenbrettach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820926"/>
                  </a:ext>
                </a:extLst>
              </a:tr>
              <a:tr h="214803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463199"/>
                  </a:ext>
                </a:extLst>
              </a:tr>
              <a:tr h="21480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17.09.2023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 Welshfohlenchampionat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Teisendorf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763618"/>
                  </a:ext>
                </a:extLst>
              </a:tr>
              <a:tr h="214803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619507"/>
                  </a:ext>
                </a:extLst>
              </a:tr>
              <a:tr h="214803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19.-20.09.2023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Leistungsprüfung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Ansbach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810193"/>
                  </a:ext>
                </a:extLst>
              </a:tr>
              <a:tr h="214803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528747"/>
                  </a:ext>
                </a:extLst>
              </a:tr>
              <a:tr h="214803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23.09.2023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Leutstettener Tag</a:t>
                      </a: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Leutstetten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1" marR="5971" marT="5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864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303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DFF43-A1B0-5D0C-AD78-7B645535D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A2DB58-08B8-F7A9-2110-45B8E8AAC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496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Süddeutsche Körung 2022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07F1657-7017-B3C8-3091-0B45210803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8" y="609600"/>
            <a:ext cx="4441571" cy="3207801"/>
          </a:xfrm>
          <a:prstGeom prst="rect">
            <a:avLst/>
          </a:prstGeom>
        </p:spPr>
      </p:pic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893FEC79-3B4A-2903-41D8-F2430993E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9224" y="855988"/>
            <a:ext cx="4105472" cy="1556048"/>
          </a:xfrm>
        </p:spPr>
        <p:txBody>
          <a:bodyPr/>
          <a:lstStyle/>
          <a:p>
            <a:pPr marL="0" indent="0">
              <a:buNone/>
            </a:pPr>
            <a:r>
              <a:rPr lang="de-DE" sz="1800" u="sng" dirty="0"/>
              <a:t>Siegerhengst Spezialpferderassen</a:t>
            </a:r>
          </a:p>
          <a:p>
            <a:pPr marL="0" indent="0">
              <a:buNone/>
            </a:pPr>
            <a:r>
              <a:rPr lang="de-DE" sz="1800" b="1" dirty="0"/>
              <a:t>„Las Canas Maestro“</a:t>
            </a:r>
          </a:p>
          <a:p>
            <a:pPr marL="0" indent="0">
              <a:buNone/>
            </a:pPr>
            <a:r>
              <a:rPr lang="de-DE" sz="1800" dirty="0"/>
              <a:t>V: Las Canas Mate </a:t>
            </a:r>
            <a:r>
              <a:rPr lang="de-DE" sz="1800" dirty="0" err="1"/>
              <a:t>Amargo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Besitzer: Benjamin Philipp</a:t>
            </a:r>
            <a:endParaRPr lang="de-DE" sz="1800" dirty="0">
              <a:effectLst/>
            </a:endParaRPr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48216FCC-4EA6-3157-846E-120FE69C1860}"/>
              </a:ext>
            </a:extLst>
          </p:cNvPr>
          <p:cNvSpPr txBox="1">
            <a:spLocks/>
          </p:cNvSpPr>
          <p:nvPr/>
        </p:nvSpPr>
        <p:spPr bwMode="auto">
          <a:xfrm>
            <a:off x="468295" y="4214473"/>
            <a:ext cx="4105472" cy="155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SzPct val="130000"/>
              <a:buChar char="-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SzPct val="80000"/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sz="1800" u="sng" kern="0" dirty="0"/>
              <a:t>Reservesiegerhengst Spezialpferderassen</a:t>
            </a:r>
          </a:p>
          <a:p>
            <a:pPr marL="0" indent="0">
              <a:buFont typeface="Wingdings" pitchFamily="2" charset="2"/>
              <a:buNone/>
            </a:pPr>
            <a:r>
              <a:rPr lang="de-DE" sz="1800" b="1" kern="0" dirty="0"/>
              <a:t>„Oman–W (</a:t>
            </a:r>
            <a:r>
              <a:rPr lang="de-DE" sz="1800" b="1" kern="0" dirty="0" err="1"/>
              <a:t>Polan</a:t>
            </a:r>
            <a:r>
              <a:rPr lang="de-DE" sz="1800" b="1" kern="0" dirty="0"/>
              <a:t>)“</a:t>
            </a:r>
          </a:p>
          <a:p>
            <a:pPr marL="0" indent="0">
              <a:buFont typeface="Wingdings" pitchFamily="2" charset="2"/>
              <a:buNone/>
            </a:pPr>
            <a:r>
              <a:rPr lang="de-DE" sz="1800" kern="0" dirty="0"/>
              <a:t>V: Len (</a:t>
            </a:r>
            <a:r>
              <a:rPr lang="de-DE" sz="1800" kern="0" dirty="0" err="1"/>
              <a:t>Polan</a:t>
            </a:r>
            <a:r>
              <a:rPr lang="de-DE" sz="1800" kern="0" dirty="0"/>
              <a:t>)</a:t>
            </a:r>
          </a:p>
          <a:p>
            <a:pPr marL="0" indent="0">
              <a:buFont typeface="Wingdings" pitchFamily="2" charset="2"/>
              <a:buNone/>
            </a:pPr>
            <a:r>
              <a:rPr lang="de-DE" sz="1800" kern="0" dirty="0"/>
              <a:t>Besitzer: Marko Maaß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8504122-EC49-2EA4-A32F-CE968934EB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07661"/>
            <a:ext cx="4427984" cy="319798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980728"/>
            <a:ext cx="7696200" cy="1471424"/>
          </a:xfrm>
        </p:spPr>
        <p:txBody>
          <a:bodyPr/>
          <a:lstStyle/>
          <a:p>
            <a:pPr eaLnBrk="1" hangingPunct="1"/>
            <a:r>
              <a:rPr lang="de-DE" altLang="de-DE" sz="4000" i="1" dirty="0"/>
              <a:t>Vielen Dank für Ihre </a:t>
            </a:r>
            <a:br>
              <a:rPr lang="de-DE" altLang="de-DE" sz="4000" i="1" dirty="0"/>
            </a:br>
            <a:r>
              <a:rPr lang="de-DE" altLang="de-DE" sz="4000" i="1" dirty="0"/>
              <a:t>Aufmerksamkeit!</a:t>
            </a:r>
          </a:p>
        </p:txBody>
      </p:sp>
      <p:graphicFrame>
        <p:nvGraphicFramePr>
          <p:cNvPr id="40963" name="Object 4"/>
          <p:cNvGraphicFramePr>
            <a:graphicFrameLocks noChangeAspect="1"/>
          </p:cNvGraphicFramePr>
          <p:nvPr/>
        </p:nvGraphicFramePr>
        <p:xfrm>
          <a:off x="7458075" y="76200"/>
          <a:ext cx="153352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7182853" imgH="4180952" progId="MSPhotoEd.3">
                  <p:embed/>
                </p:oleObj>
              </mc:Choice>
              <mc:Fallback>
                <p:oleObj name="Photo Editor Photo" r:id="rId3" imgW="7182853" imgH="4180952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075" y="76200"/>
                        <a:ext cx="1533525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59" y="2267928"/>
            <a:ext cx="5726653" cy="423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5038F08-4EA0-C8A6-981B-761D1874A9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47846" cy="3429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6D1FF28-577D-D057-278D-1B34612CDC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124" y="3396587"/>
            <a:ext cx="4675750" cy="3376930"/>
          </a:xfrm>
          <a:prstGeom prst="rect">
            <a:avLst/>
          </a:prstGeom>
        </p:spPr>
      </p:pic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069E066A-0836-03A3-E92B-09748A344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826" y="4149080"/>
            <a:ext cx="4105472" cy="1556048"/>
          </a:xfrm>
        </p:spPr>
        <p:txBody>
          <a:bodyPr/>
          <a:lstStyle/>
          <a:p>
            <a:pPr marL="0" indent="0">
              <a:buNone/>
            </a:pPr>
            <a:r>
              <a:rPr lang="de-DE" sz="1800" u="sng" dirty="0"/>
              <a:t>Siegerhengst Sportponyrassen</a:t>
            </a:r>
          </a:p>
          <a:p>
            <a:pPr marL="0" indent="0">
              <a:buNone/>
            </a:pPr>
            <a:r>
              <a:rPr lang="de-DE" sz="1800" b="1" dirty="0"/>
              <a:t>„Meisterhofs Tatonka“</a:t>
            </a:r>
          </a:p>
          <a:p>
            <a:pPr marL="0" indent="0">
              <a:buNone/>
            </a:pPr>
            <a:r>
              <a:rPr lang="de-DE" sz="1800" dirty="0"/>
              <a:t>V: </a:t>
            </a:r>
            <a:r>
              <a:rPr lang="de-DE" sz="1800" dirty="0" err="1"/>
              <a:t>Felinmor</a:t>
            </a:r>
            <a:r>
              <a:rPr lang="de-DE" sz="1800" dirty="0"/>
              <a:t> Triple Crown</a:t>
            </a:r>
          </a:p>
          <a:p>
            <a:pPr marL="0" indent="0">
              <a:buNone/>
            </a:pPr>
            <a:r>
              <a:rPr lang="de-DE" sz="1800" dirty="0"/>
              <a:t>Besitzer: Rupert und Johann Nutz</a:t>
            </a:r>
            <a:endParaRPr lang="de-DE" sz="1800" dirty="0">
              <a:effectLst/>
            </a:endParaRP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763E24BB-C180-EB2E-E88D-25535EFBF749}"/>
              </a:ext>
            </a:extLst>
          </p:cNvPr>
          <p:cNvSpPr txBox="1">
            <a:spLocks/>
          </p:cNvSpPr>
          <p:nvPr/>
        </p:nvSpPr>
        <p:spPr bwMode="auto">
          <a:xfrm>
            <a:off x="4884869" y="692696"/>
            <a:ext cx="4105472" cy="155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SzPct val="130000"/>
              <a:buChar char="-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SzPct val="80000"/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sz="1800" u="sng" kern="0" dirty="0"/>
              <a:t>Siegerhengst Freizeitpferderassen</a:t>
            </a:r>
          </a:p>
          <a:p>
            <a:pPr marL="0" indent="0">
              <a:buFont typeface="Wingdings" pitchFamily="2" charset="2"/>
              <a:buNone/>
            </a:pPr>
            <a:r>
              <a:rPr lang="de-DE" sz="1800" b="1" kern="0" dirty="0"/>
              <a:t>„</a:t>
            </a:r>
            <a:r>
              <a:rPr lang="de-DE" sz="1800" b="1" kern="0" dirty="0" err="1"/>
              <a:t>Elmhorst</a:t>
            </a:r>
            <a:r>
              <a:rPr lang="de-DE" sz="1800" b="1" kern="0" dirty="0"/>
              <a:t> </a:t>
            </a:r>
            <a:r>
              <a:rPr lang="de-DE" sz="1800" b="1" kern="0" dirty="0" err="1"/>
              <a:t>Mascapone</a:t>
            </a:r>
            <a:r>
              <a:rPr lang="de-DE" sz="1800" b="1" kern="0" dirty="0"/>
              <a:t>“</a:t>
            </a:r>
          </a:p>
          <a:p>
            <a:pPr marL="0" indent="0">
              <a:buFont typeface="Wingdings" pitchFamily="2" charset="2"/>
              <a:buNone/>
            </a:pPr>
            <a:r>
              <a:rPr lang="de-DE" sz="1800" kern="0" dirty="0"/>
              <a:t>V: </a:t>
            </a:r>
            <a:r>
              <a:rPr lang="de-DE" sz="1800" kern="0" dirty="0" err="1"/>
              <a:t>Elmhorst</a:t>
            </a:r>
            <a:r>
              <a:rPr lang="de-DE" sz="1800" kern="0" dirty="0"/>
              <a:t> Moneymaker</a:t>
            </a:r>
          </a:p>
          <a:p>
            <a:pPr marL="0" indent="0">
              <a:buFont typeface="Wingdings" pitchFamily="2" charset="2"/>
              <a:buNone/>
            </a:pPr>
            <a:r>
              <a:rPr lang="de-DE" sz="1800" kern="0" dirty="0"/>
              <a:t>Besitzer: Stephan Elmer</a:t>
            </a:r>
          </a:p>
        </p:txBody>
      </p:sp>
    </p:spTree>
    <p:extLst>
      <p:ext uri="{BB962C8B-B14F-4D97-AF65-F5344CB8AC3E}">
        <p14:creationId xmlns:p14="http://schemas.microsoft.com/office/powerpoint/2010/main" val="3048488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1C67DDD-213C-596B-5997-DDDD104FA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289" y="0"/>
            <a:ext cx="5176711" cy="3738736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C7B9F28-A571-FB94-1233-6ECE7D5C17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" y="1578700"/>
            <a:ext cx="4725095" cy="34125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B77B10E-822F-56A5-5D08-79849FDDEF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04" y="3719127"/>
            <a:ext cx="4320480" cy="312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27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Körungen in Wurz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6815" y="692696"/>
            <a:ext cx="4105472" cy="1578496"/>
          </a:xfrm>
        </p:spPr>
        <p:txBody>
          <a:bodyPr/>
          <a:lstStyle/>
          <a:p>
            <a:pPr marL="0" indent="0">
              <a:buNone/>
            </a:pPr>
            <a:r>
              <a:rPr lang="de-DE" sz="1800" u="sng" dirty="0"/>
              <a:t>Sieger Wurz:</a:t>
            </a:r>
          </a:p>
          <a:p>
            <a:pPr marL="0" indent="0">
              <a:buNone/>
            </a:pPr>
            <a:r>
              <a:rPr lang="de-DE" sz="1800" b="1" dirty="0"/>
              <a:t>„Normann vom Lipperthof “</a:t>
            </a:r>
          </a:p>
          <a:p>
            <a:pPr marL="0" indent="0">
              <a:buNone/>
            </a:pPr>
            <a:r>
              <a:rPr lang="de-DE" sz="1800" dirty="0"/>
              <a:t>V: Bassi </a:t>
            </a:r>
            <a:r>
              <a:rPr lang="de-DE" sz="1800" dirty="0" err="1"/>
              <a:t>frá</a:t>
            </a:r>
            <a:r>
              <a:rPr lang="de-DE" sz="1800" dirty="0"/>
              <a:t> </a:t>
            </a:r>
            <a:r>
              <a:rPr lang="de-DE" sz="1800" dirty="0" err="1"/>
              <a:t>Efri-Fitjum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M: </a:t>
            </a:r>
            <a:r>
              <a:rPr lang="de-DE" sz="1800" dirty="0" err="1"/>
              <a:t>Naela</a:t>
            </a:r>
            <a:r>
              <a:rPr lang="de-DE" sz="1800" dirty="0"/>
              <a:t> vom Goldenen Steig</a:t>
            </a:r>
          </a:p>
          <a:p>
            <a:pPr marL="0" indent="0">
              <a:buNone/>
            </a:pPr>
            <a:r>
              <a:rPr lang="de-DE" sz="1800" dirty="0"/>
              <a:t>Besitzer: Uli Reber</a:t>
            </a:r>
          </a:p>
          <a:p>
            <a:pPr marL="0" indent="0">
              <a:buNone/>
            </a:pPr>
            <a:r>
              <a:rPr lang="de-DE" sz="1800" dirty="0"/>
              <a:t>Endnote: 8,3</a:t>
            </a:r>
          </a:p>
          <a:p>
            <a:pPr marL="0" indent="0">
              <a:buNone/>
            </a:pPr>
            <a:r>
              <a:rPr lang="de-DE" sz="1800" dirty="0"/>
              <a:t>	Exterieur: 8,3</a:t>
            </a:r>
          </a:p>
          <a:p>
            <a:pPr marL="0" indent="0">
              <a:buNone/>
            </a:pPr>
            <a:r>
              <a:rPr lang="de-DE" sz="1800" dirty="0"/>
              <a:t>	Interieur: 8,3</a:t>
            </a:r>
          </a:p>
          <a:p>
            <a:pPr marL="0" indent="0">
              <a:buNone/>
            </a:pPr>
            <a:r>
              <a:rPr lang="de-DE" sz="1800" dirty="0"/>
              <a:t>	Gang: 8,3</a:t>
            </a:r>
            <a:endParaRPr lang="de-DE" sz="1800" dirty="0">
              <a:effectLst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5D4E7C1-C2B8-629C-41DE-0AE9D61D56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360" y="2132856"/>
            <a:ext cx="576064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2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4600CE-16DA-4FAA-A53B-77B022C4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Landesschau 2022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7402161-7206-46F2-9DB8-D00505419426}"/>
              </a:ext>
            </a:extLst>
          </p:cNvPr>
          <p:cNvSpPr txBox="1"/>
          <p:nvPr/>
        </p:nvSpPr>
        <p:spPr>
          <a:xfrm>
            <a:off x="395536" y="764704"/>
            <a:ext cx="53576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 err="1">
                <a:solidFill>
                  <a:srgbClr val="000000"/>
                </a:solidFill>
              </a:rPr>
              <a:t>Siegerstute</a:t>
            </a:r>
            <a:r>
              <a:rPr lang="en-GB" sz="1400" b="1" dirty="0">
                <a:solidFill>
                  <a:srgbClr val="000000"/>
                </a:solidFill>
              </a:rPr>
              <a:t> </a:t>
            </a:r>
            <a:r>
              <a:rPr lang="en-GB" sz="1400" b="1" dirty="0" err="1">
                <a:solidFill>
                  <a:srgbClr val="000000"/>
                </a:solidFill>
              </a:rPr>
              <a:t>Freizeitponys</a:t>
            </a:r>
            <a:r>
              <a:rPr lang="en-GB" sz="1400" b="1" dirty="0">
                <a:solidFill>
                  <a:srgbClr val="000000"/>
                </a:solidFill>
              </a:rPr>
              <a:t>:</a:t>
            </a:r>
            <a:endParaRPr lang="de-DE" sz="1400" b="1" dirty="0">
              <a:solidFill>
                <a:srgbClr val="000000"/>
              </a:solidFill>
            </a:endParaRPr>
          </a:p>
          <a:p>
            <a:r>
              <a:rPr lang="en-GB" sz="1400" b="1" dirty="0">
                <a:solidFill>
                  <a:srgbClr val="000000"/>
                </a:solidFill>
              </a:rPr>
              <a:t>“Oak Tree Candle in The Wind”</a:t>
            </a:r>
            <a:endParaRPr lang="de-DE" sz="1400" b="1" dirty="0">
              <a:solidFill>
                <a:srgbClr val="000000"/>
              </a:solidFill>
            </a:endParaRPr>
          </a:p>
          <a:p>
            <a:r>
              <a:rPr lang="en-GB" sz="1400" b="1" dirty="0">
                <a:solidFill>
                  <a:srgbClr val="000000"/>
                </a:solidFill>
              </a:rPr>
              <a:t>(Dartmoor)</a:t>
            </a:r>
          </a:p>
          <a:p>
            <a:r>
              <a:rPr lang="en-GB" sz="1400" dirty="0"/>
              <a:t>V.: </a:t>
            </a:r>
            <a:r>
              <a:rPr lang="de-DE" sz="1400" dirty="0" err="1"/>
              <a:t>Shilstone</a:t>
            </a:r>
            <a:r>
              <a:rPr lang="de-DE" sz="1400" dirty="0"/>
              <a:t> Rocks </a:t>
            </a:r>
            <a:r>
              <a:rPr lang="de-DE" sz="1400" dirty="0" err="1"/>
              <a:t>Warwind</a:t>
            </a:r>
            <a:r>
              <a:rPr lang="en-GB" sz="1400" dirty="0"/>
              <a:t>, </a:t>
            </a:r>
          </a:p>
          <a:p>
            <a:r>
              <a:rPr lang="en-GB" sz="1400" dirty="0"/>
              <a:t>MV.: </a:t>
            </a:r>
            <a:r>
              <a:rPr lang="en-US" sz="1400" dirty="0"/>
              <a:t>Oak Tree Play with Me</a:t>
            </a:r>
          </a:p>
          <a:p>
            <a:r>
              <a:rPr lang="en-GB" sz="1400" dirty="0" err="1"/>
              <a:t>Besitzer</a:t>
            </a:r>
            <a:r>
              <a:rPr lang="en-GB" sz="1400" dirty="0"/>
              <a:t>: Pichlmeier Kathrin</a:t>
            </a:r>
          </a:p>
          <a:p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46EA3FA-2A72-4A70-A1E8-F71D97A865E0}"/>
              </a:ext>
            </a:extLst>
          </p:cNvPr>
          <p:cNvSpPr txBox="1"/>
          <p:nvPr/>
        </p:nvSpPr>
        <p:spPr>
          <a:xfrm>
            <a:off x="4826658" y="4761122"/>
            <a:ext cx="458958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000000"/>
                </a:solidFill>
              </a:rPr>
              <a:t>Siegerstute Sportponys und </a:t>
            </a:r>
          </a:p>
          <a:p>
            <a:r>
              <a:rPr lang="de-DE" sz="1400" b="1" dirty="0">
                <a:solidFill>
                  <a:srgbClr val="000000"/>
                </a:solidFill>
              </a:rPr>
              <a:t>beste bayerisch gezogene Stute:</a:t>
            </a:r>
            <a:br>
              <a:rPr lang="de-DE" sz="1400" b="1" dirty="0">
                <a:solidFill>
                  <a:srgbClr val="000000"/>
                </a:solidFill>
              </a:rPr>
            </a:br>
            <a:r>
              <a:rPr lang="de-DE" sz="1400" b="1" dirty="0">
                <a:solidFill>
                  <a:srgbClr val="000000"/>
                </a:solidFill>
              </a:rPr>
              <a:t>„</a:t>
            </a:r>
            <a:r>
              <a:rPr lang="de-DE" sz="1400" b="1" dirty="0" err="1">
                <a:solidFill>
                  <a:srgbClr val="000000"/>
                </a:solidFill>
              </a:rPr>
              <a:t>Principessa</a:t>
            </a:r>
            <a:r>
              <a:rPr lang="de-DE" sz="1400" b="1" dirty="0">
                <a:solidFill>
                  <a:srgbClr val="000000"/>
                </a:solidFill>
              </a:rPr>
              <a:t> BEVS “ (Deutsches Reitpony)</a:t>
            </a:r>
          </a:p>
          <a:p>
            <a:r>
              <a:rPr lang="de-DE" sz="1400" dirty="0"/>
              <a:t>V.: </a:t>
            </a:r>
            <a:r>
              <a:rPr lang="de-DE" sz="1400" dirty="0" err="1"/>
              <a:t>Designed</a:t>
            </a:r>
            <a:r>
              <a:rPr lang="de-DE" sz="1400" dirty="0"/>
              <a:t> in Black AT, MV.: Billy </a:t>
            </a:r>
            <a:r>
              <a:rPr lang="de-DE" sz="1400" dirty="0" err="1"/>
              <a:t>the</a:t>
            </a:r>
            <a:r>
              <a:rPr lang="de-DE" sz="1400" dirty="0"/>
              <a:t> King</a:t>
            </a:r>
          </a:p>
          <a:p>
            <a:r>
              <a:rPr lang="de-DE" sz="1400" dirty="0"/>
              <a:t>Züchter/ Besitzer: Barbara von Stetten </a:t>
            </a:r>
          </a:p>
          <a:p>
            <a:endParaRPr lang="de-DE" sz="1400" b="1" dirty="0">
              <a:solidFill>
                <a:srgbClr val="000000"/>
              </a:solidFill>
            </a:endParaRP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179EB805-0FF7-9BA7-4BFD-1FEFBBB12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" y="3542331"/>
            <a:ext cx="4812475" cy="3207515"/>
          </a:xfr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0E55FB9-10E8-EFE2-F512-CC41767A2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342" y="590047"/>
            <a:ext cx="4787997" cy="319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47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77A39-41E2-41AB-88D3-3CA69EBD9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Landesschau 2022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9A5AD2F-524E-47E7-9619-FAF84321B7BB}"/>
              </a:ext>
            </a:extLst>
          </p:cNvPr>
          <p:cNvSpPr txBox="1"/>
          <p:nvPr/>
        </p:nvSpPr>
        <p:spPr>
          <a:xfrm>
            <a:off x="4714367" y="1412776"/>
            <a:ext cx="4277233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000000"/>
                </a:solidFill>
              </a:rPr>
              <a:t>Siegerstute Spezialpferderassen :</a:t>
            </a:r>
            <a:br>
              <a:rPr lang="de-DE" sz="1400" b="1" dirty="0">
                <a:solidFill>
                  <a:srgbClr val="000000"/>
                </a:solidFill>
              </a:rPr>
            </a:br>
            <a:r>
              <a:rPr lang="de-DE" sz="1400" b="1" dirty="0">
                <a:solidFill>
                  <a:srgbClr val="000000"/>
                </a:solidFill>
              </a:rPr>
              <a:t>„</a:t>
            </a:r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400" b="1" dirty="0" err="1">
                <a:solidFill>
                  <a:srgbClr val="000000"/>
                </a:solidFill>
              </a:rPr>
              <a:t>Navajo`s</a:t>
            </a:r>
            <a:r>
              <a:rPr lang="de-DE" sz="1400" b="1" dirty="0">
                <a:solidFill>
                  <a:srgbClr val="000000"/>
                </a:solidFill>
              </a:rPr>
              <a:t> Black Beauty“ </a:t>
            </a:r>
          </a:p>
          <a:p>
            <a:r>
              <a:rPr lang="de-DE" sz="1400" b="1" dirty="0">
                <a:solidFill>
                  <a:srgbClr val="000000"/>
                </a:solidFill>
              </a:rPr>
              <a:t>(American </a:t>
            </a:r>
            <a:r>
              <a:rPr lang="de-DE" sz="1400" b="1" dirty="0" err="1">
                <a:solidFill>
                  <a:srgbClr val="000000"/>
                </a:solidFill>
              </a:rPr>
              <a:t>Miniature</a:t>
            </a:r>
            <a:r>
              <a:rPr lang="de-DE" sz="1400" b="1" dirty="0">
                <a:solidFill>
                  <a:srgbClr val="000000"/>
                </a:solidFill>
              </a:rPr>
              <a:t> Horse)</a:t>
            </a:r>
          </a:p>
          <a:p>
            <a:r>
              <a:rPr lang="de-DE" sz="1400" dirty="0"/>
              <a:t>V.: Tributes Magic Navajo,</a:t>
            </a:r>
          </a:p>
          <a:p>
            <a:r>
              <a:rPr lang="de-DE" sz="1400" dirty="0"/>
              <a:t>MV.: </a:t>
            </a:r>
            <a:r>
              <a:rPr lang="de-DE" sz="1400" dirty="0" err="1"/>
              <a:t>Wildnwoolys</a:t>
            </a:r>
            <a:r>
              <a:rPr lang="de-DE" sz="1400" dirty="0"/>
              <a:t> </a:t>
            </a:r>
            <a:r>
              <a:rPr lang="de-DE" sz="1400" dirty="0" err="1"/>
              <a:t>Spotted</a:t>
            </a:r>
            <a:r>
              <a:rPr lang="de-DE" sz="1400" dirty="0"/>
              <a:t> Buck </a:t>
            </a:r>
          </a:p>
          <a:p>
            <a:r>
              <a:rPr lang="de-DE" sz="1400" dirty="0"/>
              <a:t>Züchter: Niederlande</a:t>
            </a:r>
          </a:p>
          <a:p>
            <a:r>
              <a:rPr lang="de-DE" sz="1400" dirty="0"/>
              <a:t>Besitzer: Julia Steinbrecher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2B8590B-F218-B844-D00B-750605F40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9600"/>
            <a:ext cx="3995936" cy="5995403"/>
          </a:xfrm>
        </p:spPr>
      </p:pic>
    </p:spTree>
    <p:extLst>
      <p:ext uri="{BB962C8B-B14F-4D97-AF65-F5344CB8AC3E}">
        <p14:creationId xmlns:p14="http://schemas.microsoft.com/office/powerpoint/2010/main" val="3040318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7458075" y="76200"/>
          <a:ext cx="153352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7182853" imgH="4180952" progId="MSPhotoEd.3">
                  <p:embed/>
                </p:oleObj>
              </mc:Choice>
              <mc:Fallback>
                <p:oleObj name="Photo Editor Photo" r:id="rId3" imgW="7182853" imgH="4180952" progId="MSPhotoEd.3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075" y="76200"/>
                        <a:ext cx="1533525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494189" y="76200"/>
            <a:ext cx="1790502" cy="52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62" tIns="44438" rIns="90462" bIns="44438">
            <a:spAutoFit/>
          </a:bodyPr>
          <a:lstStyle>
            <a:lvl1pPr eaLnBrk="0" hangingPunct="0">
              <a:spcBef>
                <a:spcPct val="20000"/>
              </a:spcBef>
              <a:buClr>
                <a:srgbClr val="6299D6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299D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299D6"/>
              </a:buClr>
              <a:buSzPct val="130000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299D6"/>
              </a:buClr>
              <a:buSzPct val="80000"/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800" dirty="0">
                <a:solidFill>
                  <a:schemeClr val="tx2"/>
                </a:solidFill>
              </a:rPr>
              <a:t>Statistik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/>
              <a:t>	</a:t>
            </a:r>
            <a:br>
              <a:rPr lang="de-DE" dirty="0"/>
            </a:b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8136904" cy="5472608"/>
          </a:xfrm>
        </p:spPr>
        <p:txBody>
          <a:bodyPr numCol="1" anchor="t"/>
          <a:lstStyle/>
          <a:p>
            <a:pPr algn="l"/>
            <a:endParaRPr lang="de-DE" sz="2800" dirty="0"/>
          </a:p>
          <a:p>
            <a:pPr algn="l"/>
            <a:r>
              <a:rPr lang="de-DE" sz="2800" dirty="0"/>
              <a:t>Mitgliederanzahl zum 01.01.2023:</a:t>
            </a:r>
            <a:r>
              <a:rPr lang="de-DE" sz="2800" b="1" dirty="0"/>
              <a:t>1575</a:t>
            </a:r>
          </a:p>
          <a:p>
            <a:r>
              <a:rPr lang="de-DE" sz="2800" dirty="0"/>
              <a:t>(01.01:2022: 1413)</a:t>
            </a:r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r>
              <a:rPr lang="de-DE" sz="2800" dirty="0"/>
              <a:t>Derzeit werden </a:t>
            </a:r>
            <a:r>
              <a:rPr lang="de-DE" sz="2800" dirty="0">
                <a:solidFill>
                  <a:srgbClr val="C00000"/>
                </a:solidFill>
              </a:rPr>
              <a:t>77 </a:t>
            </a:r>
            <a:r>
              <a:rPr lang="de-DE" sz="2800" dirty="0"/>
              <a:t>Pferderassen betreut.</a:t>
            </a:r>
          </a:p>
          <a:p>
            <a:r>
              <a:rPr lang="de-DE" sz="2800" dirty="0"/>
              <a:t>Davon </a:t>
            </a:r>
            <a:r>
              <a:rPr lang="de-DE" sz="2800" dirty="0">
                <a:solidFill>
                  <a:srgbClr val="C00000"/>
                </a:solidFill>
              </a:rPr>
              <a:t>9</a:t>
            </a:r>
            <a:r>
              <a:rPr lang="de-DE" sz="2800" dirty="0"/>
              <a:t> Kaltblutrassen, </a:t>
            </a:r>
            <a:r>
              <a:rPr lang="de-DE" sz="2800" dirty="0">
                <a:solidFill>
                  <a:srgbClr val="C00000"/>
                </a:solidFill>
              </a:rPr>
              <a:t>17</a:t>
            </a:r>
            <a:r>
              <a:rPr lang="de-DE" sz="2800" dirty="0"/>
              <a:t> Ponyrassen und </a:t>
            </a:r>
            <a:r>
              <a:rPr lang="de-DE" sz="2800" dirty="0">
                <a:solidFill>
                  <a:srgbClr val="C00000"/>
                </a:solidFill>
              </a:rPr>
              <a:t>51</a:t>
            </a:r>
            <a:r>
              <a:rPr lang="de-DE" sz="2800" dirty="0"/>
              <a:t> Spezialpferderassen.</a:t>
            </a:r>
          </a:p>
          <a:p>
            <a:pPr algn="l"/>
            <a:endParaRPr lang="de-DE" sz="2800" dirty="0">
              <a:solidFill>
                <a:srgbClr val="C00000"/>
              </a:solidFill>
            </a:endParaRPr>
          </a:p>
          <a:p>
            <a:endParaRPr lang="de-DE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788290"/>
      </p:ext>
    </p:extLst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7458075" y="76200"/>
          <a:ext cx="153352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7182853" imgH="4180952" progId="MSPhotoEd.3">
                  <p:embed/>
                </p:oleObj>
              </mc:Choice>
              <mc:Fallback>
                <p:oleObj name="Photo Editor Photo" r:id="rId3" imgW="7182853" imgH="4180952" progId="MSPhotoEd.3">
                  <p:embed/>
                  <p:pic>
                    <p:nvPicPr>
                      <p:cNvPr id="133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075" y="76200"/>
                        <a:ext cx="1533525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Text Box 80"/>
          <p:cNvSpPr txBox="1">
            <a:spLocks noChangeArrowheads="1"/>
          </p:cNvSpPr>
          <p:nvPr/>
        </p:nvSpPr>
        <p:spPr bwMode="auto">
          <a:xfrm>
            <a:off x="0" y="76200"/>
            <a:ext cx="8244408" cy="52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62" tIns="44438" rIns="90462" bIns="44438">
            <a:spAutoFit/>
          </a:bodyPr>
          <a:lstStyle>
            <a:lvl1pPr eaLnBrk="0" hangingPunct="0">
              <a:spcBef>
                <a:spcPct val="20000"/>
              </a:spcBef>
              <a:buClr>
                <a:srgbClr val="6299D6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299D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299D6"/>
              </a:buClr>
              <a:buSzPct val="130000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299D6"/>
              </a:buClr>
              <a:buSzPct val="80000"/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299D6"/>
              </a:buClr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800" dirty="0">
                <a:solidFill>
                  <a:schemeClr val="tx2"/>
                </a:solidFill>
              </a:rPr>
              <a:t>Eingetragene Stuten zum 31.12.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020333"/>
              </p:ext>
            </p:extLst>
          </p:nvPr>
        </p:nvGraphicFramePr>
        <p:xfrm>
          <a:off x="152400" y="692696"/>
          <a:ext cx="883920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48448205"/>
      </p:ext>
    </p:extLst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Folienvorlage ITZ_vRE">
  <a:themeElements>
    <a:clrScheme name="Folienvorlage ITZ_vR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olienvorlage ITZ_vR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62" tIns="44438" rIns="90462" bIns="44438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62" tIns="44438" rIns="90462" bIns="44438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Folienvorlage ITZ_vR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vorlage ITZ_vR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 ITZ_vR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 ITZ_vR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 ITZ_v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 ITZ_v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 ITZ_v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499</Words>
  <Application>Microsoft Office PowerPoint</Application>
  <PresentationFormat>Bildschirmpräsentation (4:3)</PresentationFormat>
  <Paragraphs>148</Paragraphs>
  <Slides>20</Slides>
  <Notes>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Times New Roman</vt:lpstr>
      <vt:lpstr>Verdana</vt:lpstr>
      <vt:lpstr>Wingdings</vt:lpstr>
      <vt:lpstr>Calibri</vt:lpstr>
      <vt:lpstr>Arial</vt:lpstr>
      <vt:lpstr>Folienvorlage ITZ_vRE</vt:lpstr>
      <vt:lpstr>Photo Editor Photo</vt:lpstr>
      <vt:lpstr>Rasseversammlung 2023 Islandpferde  Bayerischer Zuchtverband  für Kleinpferde und Spezialpferderassen e.V.</vt:lpstr>
      <vt:lpstr>Süddeutsche Körung 2022</vt:lpstr>
      <vt:lpstr>PowerPoint-Präsentation</vt:lpstr>
      <vt:lpstr>PowerPoint-Präsentation</vt:lpstr>
      <vt:lpstr>Körungen in Wurz</vt:lpstr>
      <vt:lpstr>Landesschau 2022</vt:lpstr>
      <vt:lpstr>Landesschau 2022</vt:lpstr>
      <vt:lpstr>  </vt:lpstr>
      <vt:lpstr>PowerPoint-Präsentation</vt:lpstr>
      <vt:lpstr>PowerPoint-Präsentation</vt:lpstr>
      <vt:lpstr>PowerPoint-Präsentation</vt:lpstr>
      <vt:lpstr>PowerPoint-Präsentation</vt:lpstr>
      <vt:lpstr>Percheron</vt:lpstr>
      <vt:lpstr>Missouri Foxtrotter </vt:lpstr>
      <vt:lpstr>Körung Ansbach 2022</vt:lpstr>
      <vt:lpstr>Körung Ansbach 2022 </vt:lpstr>
      <vt:lpstr>PowerPoint-Präsentation</vt:lpstr>
      <vt:lpstr>PowerPoint-Präsentation</vt:lpstr>
      <vt:lpstr>PowerPoint-Präsentation</vt:lpstr>
      <vt:lpstr>Vielen Dank für Ihre  Aufmerksamkeit!</vt:lpstr>
    </vt:vector>
  </TitlesOfParts>
  <Company>LFL-ITZ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BRUNA 2004</dc:title>
  <dc:creator>Dr. j. Dodenhoff</dc:creator>
  <cp:lastModifiedBy>Zimmermann, Beatrice (LfL)</cp:lastModifiedBy>
  <cp:revision>938</cp:revision>
  <dcterms:created xsi:type="dcterms:W3CDTF">2004-01-21T16:01:18Z</dcterms:created>
  <dcterms:modified xsi:type="dcterms:W3CDTF">2023-03-17T12:11:44Z</dcterms:modified>
</cp:coreProperties>
</file>