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</p:sldMasterIdLst>
  <p:notesMasterIdLst>
    <p:notesMasterId r:id="rId54"/>
  </p:notesMasterIdLst>
  <p:handoutMasterIdLst>
    <p:handoutMasterId r:id="rId55"/>
  </p:handoutMasterIdLst>
  <p:sldIdLst>
    <p:sldId id="534" r:id="rId2"/>
    <p:sldId id="625" r:id="rId3"/>
    <p:sldId id="626" r:id="rId4"/>
    <p:sldId id="536" r:id="rId5"/>
    <p:sldId id="537" r:id="rId6"/>
    <p:sldId id="631" r:id="rId7"/>
    <p:sldId id="714" r:id="rId8"/>
    <p:sldId id="730" r:id="rId9"/>
    <p:sldId id="709" r:id="rId10"/>
    <p:sldId id="711" r:id="rId11"/>
    <p:sldId id="712" r:id="rId12"/>
    <p:sldId id="713" r:id="rId13"/>
    <p:sldId id="698" r:id="rId14"/>
    <p:sldId id="737" r:id="rId15"/>
    <p:sldId id="700" r:id="rId16"/>
    <p:sldId id="757" r:id="rId17"/>
    <p:sldId id="759" r:id="rId18"/>
    <p:sldId id="760" r:id="rId19"/>
    <p:sldId id="761" r:id="rId20"/>
    <p:sldId id="756" r:id="rId21"/>
    <p:sldId id="641" r:id="rId22"/>
    <p:sldId id="717" r:id="rId23"/>
    <p:sldId id="724" r:id="rId24"/>
    <p:sldId id="725" r:id="rId25"/>
    <p:sldId id="738" r:id="rId26"/>
    <p:sldId id="736" r:id="rId27"/>
    <p:sldId id="732" r:id="rId28"/>
    <p:sldId id="733" r:id="rId29"/>
    <p:sldId id="762" r:id="rId30"/>
    <p:sldId id="763" r:id="rId31"/>
    <p:sldId id="734" r:id="rId32"/>
    <p:sldId id="735" r:id="rId33"/>
    <p:sldId id="739" r:id="rId34"/>
    <p:sldId id="741" r:id="rId35"/>
    <p:sldId id="747" r:id="rId36"/>
    <p:sldId id="744" r:id="rId37"/>
    <p:sldId id="746" r:id="rId38"/>
    <p:sldId id="752" r:id="rId39"/>
    <p:sldId id="748" r:id="rId40"/>
    <p:sldId id="749" r:id="rId41"/>
    <p:sldId id="750" r:id="rId42"/>
    <p:sldId id="751" r:id="rId43"/>
    <p:sldId id="731" r:id="rId44"/>
    <p:sldId id="729" r:id="rId45"/>
    <p:sldId id="753" r:id="rId46"/>
    <p:sldId id="764" r:id="rId47"/>
    <p:sldId id="755" r:id="rId48"/>
    <p:sldId id="765" r:id="rId49"/>
    <p:sldId id="766" r:id="rId50"/>
    <p:sldId id="679" r:id="rId51"/>
    <p:sldId id="718" r:id="rId52"/>
    <p:sldId id="501" r:id="rId53"/>
  </p:sldIdLst>
  <p:sldSz cx="9144000" cy="6858000" type="screen4x3"/>
  <p:notesSz cx="6769100" cy="9906000"/>
  <p:embeddedFontLst>
    <p:embeddedFont>
      <p:font typeface="Microsoft YaHei" panose="020B0503020204020204" pitchFamily="34" charset="-122"/>
      <p:regular r:id="rId56"/>
      <p:bold r:id="rId57"/>
    </p:embeddedFont>
    <p:embeddedFont>
      <p:font typeface="Verdana" panose="020B0604030504040204" pitchFamily="34" charset="0"/>
      <p:regular r:id="rId58"/>
      <p:bold r:id="rId59"/>
      <p:italic r:id="rId60"/>
      <p:bold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3300"/>
    <a:srgbClr val="FF99CC"/>
    <a:srgbClr val="FFFFCC"/>
    <a:srgbClr val="FF33CC"/>
    <a:srgbClr val="0066FF"/>
    <a:srgbClr val="00FF00"/>
    <a:srgbClr val="FF9933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053" autoAdjust="0"/>
    <p:restoredTop sz="89601" autoAdjust="0"/>
  </p:normalViewPr>
  <p:slideViewPr>
    <p:cSldViewPr>
      <p:cViewPr>
        <p:scale>
          <a:sx n="80" d="100"/>
          <a:sy n="80" d="100"/>
        </p:scale>
        <p:origin x="-80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12276"/>
    </p:cViewPr>
  </p:sorterViewPr>
  <p:notesViewPr>
    <p:cSldViewPr>
      <p:cViewPr varScale="1">
        <p:scale>
          <a:sx n="85" d="100"/>
          <a:sy n="85" d="100"/>
        </p:scale>
        <p:origin x="-3546" y="-96"/>
      </p:cViewPr>
      <p:guideLst>
        <p:guide orient="horz" pos="3120"/>
        <p:guide pos="2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63" Type="http://schemas.openxmlformats.org/officeDocument/2006/relationships/font" Target="fonts/font8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Wll\Desktop\Entwicklung%20der%20Rassen17_18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Wll\Desktop\Entwicklung%20der%20Rassen17_18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Wll\Desktop\Entwicklung%20der%20Rassen17_18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LfL-SV-MR01.stmlf.bayern.de\Daten\ITZ\LPBZ\Statistik\2019\Verteilung%20Gesamtnote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LfL-SV-MR01.stmlf.bayern.de\Daten\ITZ\LPBZ\Statistik\2019\Anzahl%20Hengste%20pro%20NK.xlsx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608246593290397"/>
          <c:y val="0.33060451675072039"/>
          <c:w val="0.47806170482973154"/>
          <c:h val="0.6670458026820045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2"/>
            <c:bubble3D val="0"/>
            <c:spPr>
              <a:solidFill>
                <a:srgbClr val="FFFF0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'Kaltblutrassen '!$M$3:$M$26</c:f>
              <c:strCache>
                <c:ptCount val="24"/>
                <c:pt idx="0">
                  <c:v>Freiberger</c:v>
                </c:pt>
                <c:pt idx="1">
                  <c:v>Percheron</c:v>
                </c:pt>
                <c:pt idx="2">
                  <c:v>Connemara</c:v>
                </c:pt>
                <c:pt idx="3">
                  <c:v>Isländer</c:v>
                </c:pt>
                <c:pt idx="4">
                  <c:v>Shetland Pony</c:v>
                </c:pt>
                <c:pt idx="5">
                  <c:v>Deutsches Reitpony</c:v>
                </c:pt>
                <c:pt idx="6">
                  <c:v>Dt. PB Shetland Pony</c:v>
                </c:pt>
                <c:pt idx="7">
                  <c:v>Welsh</c:v>
                </c:pt>
                <c:pt idx="8">
                  <c:v>Leonharder</c:v>
                </c:pt>
                <c:pt idx="9">
                  <c:v>Dt. Classic Pony</c:v>
                </c:pt>
                <c:pt idx="10">
                  <c:v>Fjordpferd</c:v>
                </c:pt>
                <c:pt idx="11">
                  <c:v>New Forest</c:v>
                </c:pt>
                <c:pt idx="12">
                  <c:v>Criollo</c:v>
                </c:pt>
                <c:pt idx="13">
                  <c:v>Missouri Foxtrotter</c:v>
                </c:pt>
                <c:pt idx="14">
                  <c:v>Friesenpferd</c:v>
                </c:pt>
                <c:pt idx="15">
                  <c:v>Leustettener</c:v>
                </c:pt>
                <c:pt idx="16">
                  <c:v>Tinker </c:v>
                </c:pt>
                <c:pt idx="17">
                  <c:v>Lusitano</c:v>
                </c:pt>
                <c:pt idx="18">
                  <c:v>Paso Fino</c:v>
                </c:pt>
                <c:pt idx="19">
                  <c:v>Lipizzaner</c:v>
                </c:pt>
                <c:pt idx="20">
                  <c:v>Achal Tekkiner </c:v>
                </c:pt>
                <c:pt idx="21">
                  <c:v>Sonstige Kaltblüter</c:v>
                </c:pt>
                <c:pt idx="22">
                  <c:v>Sonstige Ponys</c:v>
                </c:pt>
                <c:pt idx="23">
                  <c:v>Sonstige Spezial pferderassen</c:v>
                </c:pt>
              </c:strCache>
            </c:strRef>
          </c:cat>
          <c:val>
            <c:numRef>
              <c:f>'Kaltblutrassen '!$N$3:$N$26</c:f>
              <c:numCache>
                <c:formatCode>General</c:formatCode>
                <c:ptCount val="24"/>
                <c:pt idx="0">
                  <c:v>12</c:v>
                </c:pt>
                <c:pt idx="1">
                  <c:v>21</c:v>
                </c:pt>
                <c:pt idx="2">
                  <c:v>85</c:v>
                </c:pt>
                <c:pt idx="3">
                  <c:v>587</c:v>
                </c:pt>
                <c:pt idx="4">
                  <c:v>267</c:v>
                </c:pt>
                <c:pt idx="5">
                  <c:v>194</c:v>
                </c:pt>
                <c:pt idx="6">
                  <c:v>100</c:v>
                </c:pt>
                <c:pt idx="7">
                  <c:v>68</c:v>
                </c:pt>
                <c:pt idx="8">
                  <c:v>65</c:v>
                </c:pt>
                <c:pt idx="9">
                  <c:v>43</c:v>
                </c:pt>
                <c:pt idx="10">
                  <c:v>54</c:v>
                </c:pt>
                <c:pt idx="11">
                  <c:v>17</c:v>
                </c:pt>
                <c:pt idx="12">
                  <c:v>61</c:v>
                </c:pt>
                <c:pt idx="13">
                  <c:v>26</c:v>
                </c:pt>
                <c:pt idx="14">
                  <c:v>23</c:v>
                </c:pt>
                <c:pt idx="15">
                  <c:v>17</c:v>
                </c:pt>
                <c:pt idx="16">
                  <c:v>19</c:v>
                </c:pt>
                <c:pt idx="17">
                  <c:v>21</c:v>
                </c:pt>
                <c:pt idx="18">
                  <c:v>11</c:v>
                </c:pt>
                <c:pt idx="19">
                  <c:v>18</c:v>
                </c:pt>
                <c:pt idx="20">
                  <c:v>22</c:v>
                </c:pt>
                <c:pt idx="21">
                  <c:v>22</c:v>
                </c:pt>
                <c:pt idx="22">
                  <c:v>80</c:v>
                </c:pt>
                <c:pt idx="23">
                  <c:v>262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2.1777872886504807E-2"/>
          <c:y val="1.1455932412337395E-3"/>
          <c:w val="0.94778888679513384"/>
          <c:h val="0.30118127401060196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'Diagramm eingetragene Hengste '!$B$1</c:f>
              <c:strCache>
                <c:ptCount val="1"/>
                <c:pt idx="0">
                  <c:v>Gesamt 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>
              <c:idx val="0"/>
              <c:layout>
                <c:manualLayout>
                  <c:x val="-1.9920318725099601E-2"/>
                  <c:y val="-4.0306328093510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9920318725099601E-2"/>
                  <c:y val="-4.8367593712212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133687472332891E-2"/>
                  <c:y val="-6.8520757758968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133687472332891E-2"/>
                  <c:y val="-4.8367593712212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3200531208499334E-2"/>
                  <c:y val="-4.8367593712212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'Diagramm eingetragene Hengste '!$A$2:$A$8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'Diagramm eingetragene Hengste '!$B$2:$B$8</c:f>
              <c:numCache>
                <c:formatCode>General</c:formatCode>
                <c:ptCount val="7"/>
                <c:pt idx="0">
                  <c:v>458</c:v>
                </c:pt>
                <c:pt idx="1">
                  <c:v>451</c:v>
                </c:pt>
                <c:pt idx="2">
                  <c:v>437</c:v>
                </c:pt>
                <c:pt idx="3">
                  <c:v>428</c:v>
                </c:pt>
                <c:pt idx="4">
                  <c:v>435</c:v>
                </c:pt>
                <c:pt idx="5">
                  <c:v>447</c:v>
                </c:pt>
                <c:pt idx="6">
                  <c:v>350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'Diagramm eingetragene Hengste '!$C$1</c:f>
              <c:strCache>
                <c:ptCount val="1"/>
                <c:pt idx="0">
                  <c:v>Pony/ Kleinpferde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>
              <c:idx val="0"/>
              <c:layout>
                <c:manualLayout>
                  <c:x val="-3.3200531208499334E-2"/>
                  <c:y val="-6.0459492140266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6560424966799469E-2"/>
                  <c:y val="-5.6428859330914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8773793714032717E-2"/>
                  <c:y val="-5.2398226521563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7627268702965913E-2"/>
                  <c:y val="-6.4490124949617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73793714032759E-2"/>
                  <c:y val="-7.6582023377670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'Diagramm eingetragene Hengste '!$A$2:$A$8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'Diagramm eingetragene Hengste '!$C$2:$C$8</c:f>
              <c:numCache>
                <c:formatCode>General</c:formatCode>
                <c:ptCount val="7"/>
                <c:pt idx="0">
                  <c:v>348</c:v>
                </c:pt>
                <c:pt idx="1">
                  <c:v>337</c:v>
                </c:pt>
                <c:pt idx="2">
                  <c:v>319</c:v>
                </c:pt>
                <c:pt idx="3">
                  <c:v>320</c:v>
                </c:pt>
                <c:pt idx="4">
                  <c:v>334</c:v>
                </c:pt>
                <c:pt idx="5">
                  <c:v>316</c:v>
                </c:pt>
                <c:pt idx="6">
                  <c:v>244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'Diagramm eingetragene Hengste '!$D$1</c:f>
              <c:strCache>
                <c:ptCount val="1"/>
                <c:pt idx="0">
                  <c:v>Spezialrassen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>
              <c:idx val="0"/>
              <c:layout>
                <c:manualLayout>
                  <c:x val="-3.0987162461266048E-2"/>
                  <c:y val="-4.8367593712212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2054006197432492E-2"/>
                  <c:y val="-5.2398226521563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200531208499293E-2"/>
                  <c:y val="-6.0459492140265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773793714032759E-2"/>
                  <c:y val="-5.2398226521563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9840637450199202E-2"/>
                  <c:y val="-4.8367593712212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5413899955732707E-2"/>
                  <c:y val="-6.4490124949617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'Diagramm eingetragene Hengste '!$A$2:$A$8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'Diagramm eingetragene Hengste '!$D$2:$D$8</c:f>
              <c:numCache>
                <c:formatCode>General</c:formatCode>
                <c:ptCount val="7"/>
                <c:pt idx="0">
                  <c:v>110</c:v>
                </c:pt>
                <c:pt idx="1">
                  <c:v>114</c:v>
                </c:pt>
                <c:pt idx="2">
                  <c:v>118</c:v>
                </c:pt>
                <c:pt idx="3">
                  <c:v>98</c:v>
                </c:pt>
                <c:pt idx="4">
                  <c:v>88</c:v>
                </c:pt>
                <c:pt idx="5">
                  <c:v>119</c:v>
                </c:pt>
                <c:pt idx="6">
                  <c:v>97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'Diagramm eingetragene Hengste '!$E$1</c:f>
              <c:strCache>
                <c:ptCount val="1"/>
                <c:pt idx="0">
                  <c:v>Kaltblüter</c:v>
                </c:pt>
              </c:strCache>
            </c:strRef>
          </c:tx>
          <c:dLbls>
            <c:dLbl>
              <c:idx val="3"/>
              <c:layout>
                <c:manualLayout>
                  <c:x val="-8.8534749889331559E-3"/>
                  <c:y val="-3.6275695284159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1066843736166445E-2"/>
                  <c:y val="-2.8214429665457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3280212483399816E-2"/>
                  <c:y val="-6.0459492140266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434705621956618E-2"/>
                  <c:y val="-4.0306328093510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numRef>
              <c:f>'Diagramm eingetragene Hengste '!$A$2:$A$8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'Diagramm eingetragene Hengste '!$E$2:$E$8</c:f>
              <c:numCache>
                <c:formatCode>General</c:formatCode>
                <c:ptCount val="7"/>
                <c:pt idx="3">
                  <c:v>10</c:v>
                </c:pt>
                <c:pt idx="4">
                  <c:v>13</c:v>
                </c:pt>
                <c:pt idx="5">
                  <c:v>12</c:v>
                </c:pt>
                <c:pt idx="6">
                  <c:v>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554176"/>
        <c:axId val="49555712"/>
      </c:lineChart>
      <c:catAx>
        <c:axId val="49554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49555712"/>
        <c:crosses val="autoZero"/>
        <c:auto val="1"/>
        <c:lblAlgn val="ctr"/>
        <c:lblOffset val="100"/>
        <c:noMultiLvlLbl val="0"/>
      </c:catAx>
      <c:valAx>
        <c:axId val="49555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49554176"/>
        <c:crosses val="autoZero"/>
        <c:crossBetween val="between"/>
      </c:valAx>
      <c:spPr>
        <a:ln w="28575"/>
      </c:spPr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0629026153402916E-2"/>
          <c:y val="2.5973304553462313E-2"/>
          <c:w val="0.77187115744201673"/>
          <c:h val="0.90040172664367368"/>
        </c:manualLayout>
      </c:layout>
      <c:lineChart>
        <c:grouping val="standard"/>
        <c:varyColors val="0"/>
        <c:ser>
          <c:idx val="0"/>
          <c:order val="0"/>
          <c:tx>
            <c:strRef>
              <c:f>'Registierte Fohlen Diagramm'!$B$1</c:f>
              <c:strCache>
                <c:ptCount val="1"/>
                <c:pt idx="0">
                  <c:v>Gesamt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>
              <c:idx val="0"/>
              <c:layout>
                <c:manualLayout>
                  <c:x val="-1.1796427367711493E-2"/>
                  <c:y val="-3.5812672176308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0556117290192111E-3"/>
                  <c:y val="-2.2038567493112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852039096730705E-3"/>
                  <c:y val="-1.1019283746556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3481631277384564E-2"/>
                  <c:y val="-2.4793388429752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0556117290191495E-3"/>
                  <c:y val="-3.5812672176308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0111223458038361E-2"/>
                  <c:y val="-3.5812672176308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5166835187057633E-2"/>
                  <c:y val="-4.4077134986225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6.740815638692282E-3"/>
                  <c:y val="-3.8567493112947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'Registierte Fohlen Diagramm'!$A$2:$A$10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'Registierte Fohlen Diagramm'!$B$2:$B$10</c:f>
              <c:numCache>
                <c:formatCode>General</c:formatCode>
                <c:ptCount val="9"/>
                <c:pt idx="0">
                  <c:v>798</c:v>
                </c:pt>
                <c:pt idx="1">
                  <c:v>800</c:v>
                </c:pt>
                <c:pt idx="2">
                  <c:v>699</c:v>
                </c:pt>
                <c:pt idx="3">
                  <c:v>638</c:v>
                </c:pt>
                <c:pt idx="4">
                  <c:v>660</c:v>
                </c:pt>
                <c:pt idx="5">
                  <c:v>656</c:v>
                </c:pt>
                <c:pt idx="6">
                  <c:v>692</c:v>
                </c:pt>
                <c:pt idx="7">
                  <c:v>701</c:v>
                </c:pt>
                <c:pt idx="8">
                  <c:v>696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'Registierte Fohlen Diagramm'!$C$1</c:f>
              <c:strCache>
                <c:ptCount val="1"/>
                <c:pt idx="0">
                  <c:v>Spezialrassen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>
              <c:idx val="0"/>
              <c:layout>
                <c:manualLayout>
                  <c:x val="0"/>
                  <c:y val="-1.928374655647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6852039096730705E-3"/>
                  <c:y val="-3.0303030303030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852039096730705E-3"/>
                  <c:y val="-2.7548209366391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370407819346141E-3"/>
                  <c:y val="-3.0303030303030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0556117290192111E-3"/>
                  <c:y val="-3.8567493112947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0556117290191495E-3"/>
                  <c:y val="-2.7548209366391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5.0556117290192111E-3"/>
                  <c:y val="-4.1322314049586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6852039096730705E-3"/>
                  <c:y val="-2.2038567493112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'Registierte Fohlen Diagramm'!$A$2:$A$10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'Registierte Fohlen Diagramm'!$C$2:$C$10</c:f>
              <c:numCache>
                <c:formatCode>General</c:formatCode>
                <c:ptCount val="9"/>
                <c:pt idx="0">
                  <c:v>102</c:v>
                </c:pt>
                <c:pt idx="1">
                  <c:v>102</c:v>
                </c:pt>
                <c:pt idx="2">
                  <c:v>96</c:v>
                </c:pt>
                <c:pt idx="3">
                  <c:v>84</c:v>
                </c:pt>
                <c:pt idx="4">
                  <c:v>110</c:v>
                </c:pt>
                <c:pt idx="5">
                  <c:v>96</c:v>
                </c:pt>
                <c:pt idx="6">
                  <c:v>94</c:v>
                </c:pt>
                <c:pt idx="7">
                  <c:v>101</c:v>
                </c:pt>
                <c:pt idx="8">
                  <c:v>85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'Registierte Fohlen Diagramm'!$D$1</c:f>
              <c:strCache>
                <c:ptCount val="1"/>
                <c:pt idx="0">
                  <c:v>Pony/ Kleinpferde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>
              <c:idx val="0"/>
              <c:layout>
                <c:manualLayout>
                  <c:x val="-5.0556117290192111E-3"/>
                  <c:y val="-3.0303030303030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370407819346141E-3"/>
                  <c:y val="-1.6528925619834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852039096730705E-3"/>
                  <c:y val="-1.3774104683195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0556117290192111E-3"/>
                  <c:y val="-1.928374655647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0556117290192111E-3"/>
                  <c:y val="-2.2038567493112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0111223458038361E-2"/>
                  <c:y val="-3.3057851239669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6.740815638692282E-3"/>
                  <c:y val="-2.2038567493112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6.740815638692282E-3"/>
                  <c:y val="-3.5812672176308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'Registierte Fohlen Diagramm'!$A$2:$A$10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'Registierte Fohlen Diagramm'!$D$2:$D$10</c:f>
              <c:numCache>
                <c:formatCode>General</c:formatCode>
                <c:ptCount val="9"/>
                <c:pt idx="0">
                  <c:v>696</c:v>
                </c:pt>
                <c:pt idx="1">
                  <c:v>698</c:v>
                </c:pt>
                <c:pt idx="2">
                  <c:v>603</c:v>
                </c:pt>
                <c:pt idx="3">
                  <c:v>554</c:v>
                </c:pt>
                <c:pt idx="4">
                  <c:v>550</c:v>
                </c:pt>
                <c:pt idx="5">
                  <c:v>538</c:v>
                </c:pt>
                <c:pt idx="6">
                  <c:v>574</c:v>
                </c:pt>
                <c:pt idx="7">
                  <c:v>582</c:v>
                </c:pt>
                <c:pt idx="8">
                  <c:v>589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'Registierte Fohlen Diagramm'!$E$1</c:f>
              <c:strCache>
                <c:ptCount val="1"/>
                <c:pt idx="0">
                  <c:v>Kaltblüter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>
              <c:idx val="5"/>
              <c:layout>
                <c:manualLayout>
                  <c:x val="-1.6852039096730087E-3"/>
                  <c:y val="-1.6528925619834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6852039096730705E-3"/>
                  <c:y val="-1.9283746556473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3.5812672176308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'Registierte Fohlen Diagramm'!$A$2:$A$10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'Registierte Fohlen Diagramm'!$E$2:$E$10</c:f>
              <c:numCache>
                <c:formatCode>General</c:formatCode>
                <c:ptCount val="9"/>
                <c:pt idx="5">
                  <c:v>22</c:v>
                </c:pt>
                <c:pt idx="6">
                  <c:v>24</c:v>
                </c:pt>
                <c:pt idx="7">
                  <c:v>18</c:v>
                </c:pt>
                <c:pt idx="8">
                  <c:v>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3065856"/>
        <c:axId val="233075840"/>
      </c:lineChart>
      <c:catAx>
        <c:axId val="233065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233075840"/>
        <c:crosses val="autoZero"/>
        <c:auto val="1"/>
        <c:lblAlgn val="ctr"/>
        <c:lblOffset val="100"/>
        <c:noMultiLvlLbl val="0"/>
      </c:catAx>
      <c:valAx>
        <c:axId val="233075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23306585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 dirty="0" err="1" smtClean="0"/>
              <a:t>Populationsverlauf</a:t>
            </a:r>
            <a:r>
              <a:rPr lang="en-US" sz="2400" baseline="0" dirty="0"/>
              <a:t> </a:t>
            </a:r>
            <a:r>
              <a:rPr lang="en-US" sz="2400" baseline="0" dirty="0" smtClean="0"/>
              <a:t>-</a:t>
            </a:r>
            <a:r>
              <a:rPr lang="en-US" sz="2400" dirty="0" smtClean="0"/>
              <a:t> </a:t>
            </a:r>
            <a:r>
              <a:rPr lang="en-US" sz="2400" dirty="0" err="1" smtClean="0"/>
              <a:t>Criollo</a:t>
            </a:r>
            <a:endParaRPr lang="en-US" sz="2400" dirty="0"/>
          </a:p>
        </c:rich>
      </c:tx>
      <c:layout>
        <c:manualLayout>
          <c:xMode val="edge"/>
          <c:yMode val="edge"/>
          <c:x val="0.28881642623512643"/>
          <c:y val="0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'Criollo, Tinker, Fribi Verlauf '!$B$2</c:f>
              <c:strCache>
                <c:ptCount val="1"/>
                <c:pt idx="0">
                  <c:v>Stuten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'Criollo, Tinker, Fribi Verlauf '!$A$3:$A$18</c:f>
              <c:numCache>
                <c:formatCode>General</c:formatCode>
                <c:ptCount val="16"/>
                <c:pt idx="0">
                  <c:v>1998</c:v>
                </c:pt>
                <c:pt idx="1">
                  <c:v>2000</c:v>
                </c:pt>
                <c:pt idx="2">
                  <c:v>2002</c:v>
                </c:pt>
                <c:pt idx="3">
                  <c:v>2004</c:v>
                </c:pt>
                <c:pt idx="4">
                  <c:v>2006</c:v>
                </c:pt>
                <c:pt idx="5">
                  <c:v>2008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'Criollo, Tinker, Fribi Verlauf '!$B$3:$B$18</c:f>
              <c:numCache>
                <c:formatCode>General</c:formatCode>
                <c:ptCount val="16"/>
                <c:pt idx="0">
                  <c:v>26</c:v>
                </c:pt>
                <c:pt idx="1">
                  <c:v>49</c:v>
                </c:pt>
                <c:pt idx="2">
                  <c:v>44</c:v>
                </c:pt>
                <c:pt idx="3">
                  <c:v>65</c:v>
                </c:pt>
                <c:pt idx="4">
                  <c:v>69</c:v>
                </c:pt>
                <c:pt idx="5">
                  <c:v>51</c:v>
                </c:pt>
                <c:pt idx="6">
                  <c:v>57</c:v>
                </c:pt>
                <c:pt idx="7">
                  <c:v>61</c:v>
                </c:pt>
                <c:pt idx="8">
                  <c:v>54</c:v>
                </c:pt>
                <c:pt idx="9">
                  <c:v>54</c:v>
                </c:pt>
                <c:pt idx="10">
                  <c:v>57</c:v>
                </c:pt>
                <c:pt idx="11">
                  <c:v>69</c:v>
                </c:pt>
                <c:pt idx="12">
                  <c:v>76</c:v>
                </c:pt>
                <c:pt idx="13">
                  <c:v>74</c:v>
                </c:pt>
                <c:pt idx="14">
                  <c:v>79</c:v>
                </c:pt>
                <c:pt idx="15">
                  <c:v>61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'Criollo, Tinker, Fribi Verlauf '!$C$2</c:f>
              <c:strCache>
                <c:ptCount val="1"/>
                <c:pt idx="0">
                  <c:v>Hengste </c:v>
                </c:pt>
              </c:strCache>
            </c:strRef>
          </c:tx>
          <c:dLbls>
            <c:txPr>
              <a:bodyPr/>
              <a:lstStyle/>
              <a:p>
                <a:pPr>
                  <a:defRPr sz="1200">
                    <a:solidFill>
                      <a:srgbClr val="FF0000"/>
                    </a:solidFill>
                  </a:defRPr>
                </a:pPr>
                <a:endParaRPr lang="de-D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'Criollo, Tinker, Fribi Verlauf '!$A$3:$A$18</c:f>
              <c:numCache>
                <c:formatCode>General</c:formatCode>
                <c:ptCount val="16"/>
                <c:pt idx="0">
                  <c:v>1998</c:v>
                </c:pt>
                <c:pt idx="1">
                  <c:v>2000</c:v>
                </c:pt>
                <c:pt idx="2">
                  <c:v>2002</c:v>
                </c:pt>
                <c:pt idx="3">
                  <c:v>2004</c:v>
                </c:pt>
                <c:pt idx="4">
                  <c:v>2006</c:v>
                </c:pt>
                <c:pt idx="5">
                  <c:v>2008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'Criollo, Tinker, Fribi Verlauf '!$C$3:$C$18</c:f>
              <c:numCache>
                <c:formatCode>General</c:formatCode>
                <c:ptCount val="16"/>
                <c:pt idx="0">
                  <c:v>10</c:v>
                </c:pt>
                <c:pt idx="1">
                  <c:v>10</c:v>
                </c:pt>
                <c:pt idx="2">
                  <c:v>11</c:v>
                </c:pt>
                <c:pt idx="3">
                  <c:v>13</c:v>
                </c:pt>
                <c:pt idx="4">
                  <c:v>14</c:v>
                </c:pt>
                <c:pt idx="5">
                  <c:v>14</c:v>
                </c:pt>
                <c:pt idx="6">
                  <c:v>15</c:v>
                </c:pt>
                <c:pt idx="7">
                  <c:v>14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18</c:v>
                </c:pt>
                <c:pt idx="12">
                  <c:v>16</c:v>
                </c:pt>
                <c:pt idx="13">
                  <c:v>17</c:v>
                </c:pt>
                <c:pt idx="14">
                  <c:v>17</c:v>
                </c:pt>
                <c:pt idx="15">
                  <c:v>16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'Criollo, Tinker, Fribi Verlauf '!$D$2</c:f>
              <c:strCache>
                <c:ptCount val="1"/>
                <c:pt idx="0">
                  <c:v>Fohlen</c:v>
                </c:pt>
              </c:strCache>
            </c:strRef>
          </c:tx>
          <c:dLbls>
            <c:dLbl>
              <c:idx val="0"/>
              <c:layout>
                <c:manualLayout>
                  <c:x val="3.6768513479669869E-3"/>
                  <c:y val="-6.981201824135942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4781380223289691E-2"/>
                  <c:y val="-4.68742560350437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'Criollo, Tinker, Fribi Verlauf '!$A$3:$A$18</c:f>
              <c:numCache>
                <c:formatCode>General</c:formatCode>
                <c:ptCount val="16"/>
                <c:pt idx="0">
                  <c:v>1998</c:v>
                </c:pt>
                <c:pt idx="1">
                  <c:v>2000</c:v>
                </c:pt>
                <c:pt idx="2">
                  <c:v>2002</c:v>
                </c:pt>
                <c:pt idx="3">
                  <c:v>2004</c:v>
                </c:pt>
                <c:pt idx="4">
                  <c:v>2006</c:v>
                </c:pt>
                <c:pt idx="5">
                  <c:v>2008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'Criollo, Tinker, Fribi Verlauf '!$D$3:$D$18</c:f>
              <c:numCache>
                <c:formatCode>General</c:formatCode>
                <c:ptCount val="16"/>
                <c:pt idx="0">
                  <c:v>2</c:v>
                </c:pt>
                <c:pt idx="1">
                  <c:v>13</c:v>
                </c:pt>
                <c:pt idx="2">
                  <c:v>19</c:v>
                </c:pt>
                <c:pt idx="3">
                  <c:v>32</c:v>
                </c:pt>
                <c:pt idx="4">
                  <c:v>29</c:v>
                </c:pt>
                <c:pt idx="5">
                  <c:v>19</c:v>
                </c:pt>
                <c:pt idx="6">
                  <c:v>19</c:v>
                </c:pt>
                <c:pt idx="7">
                  <c:v>27</c:v>
                </c:pt>
                <c:pt idx="8">
                  <c:v>20</c:v>
                </c:pt>
                <c:pt idx="9">
                  <c:v>21</c:v>
                </c:pt>
                <c:pt idx="10">
                  <c:v>13</c:v>
                </c:pt>
                <c:pt idx="11">
                  <c:v>27</c:v>
                </c:pt>
                <c:pt idx="12">
                  <c:v>29</c:v>
                </c:pt>
                <c:pt idx="13">
                  <c:v>25</c:v>
                </c:pt>
                <c:pt idx="14">
                  <c:v>21</c:v>
                </c:pt>
                <c:pt idx="15">
                  <c:v>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841472"/>
        <c:axId val="137639040"/>
      </c:lineChart>
      <c:catAx>
        <c:axId val="13884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3480000"/>
          <a:lstStyle/>
          <a:p>
            <a:pPr>
              <a:defRPr/>
            </a:pPr>
            <a:endParaRPr lang="de-DE"/>
          </a:p>
        </c:txPr>
        <c:crossAx val="137639040"/>
        <c:crosses val="autoZero"/>
        <c:auto val="1"/>
        <c:lblAlgn val="ctr"/>
        <c:lblOffset val="100"/>
        <c:noMultiLvlLbl val="0"/>
      </c:catAx>
      <c:valAx>
        <c:axId val="1376390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der Tiere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884147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Populationsverlauf Percheron </a:t>
            </a:r>
          </a:p>
        </c:rich>
      </c:tx>
      <c:layout>
        <c:manualLayout>
          <c:xMode val="edge"/>
          <c:yMode val="edge"/>
          <c:x val="0.2721584371981267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3526383132570964E-2"/>
          <c:y val="9.4658600024833839E-2"/>
          <c:w val="0.78972663583518965"/>
          <c:h val="0.83527761621257768"/>
        </c:manualLayout>
      </c:layout>
      <c:lineChart>
        <c:grouping val="standard"/>
        <c:varyColors val="0"/>
        <c:ser>
          <c:idx val="0"/>
          <c:order val="0"/>
          <c:tx>
            <c:strRef>
              <c:f>'Percheron '!$B$3</c:f>
              <c:strCache>
                <c:ptCount val="1"/>
                <c:pt idx="0">
                  <c:v>Stuten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'Percheron '!$A$4:$A$11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'Percheron '!$B$4:$B$11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6</c:v>
                </c:pt>
                <c:pt idx="5">
                  <c:v>18</c:v>
                </c:pt>
                <c:pt idx="6">
                  <c:v>16</c:v>
                </c:pt>
                <c:pt idx="7">
                  <c:v>21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'Percheron '!$C$3</c:f>
              <c:strCache>
                <c:ptCount val="1"/>
                <c:pt idx="0">
                  <c:v>Hengste 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'Percheron '!$A$4:$A$11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'Percheron '!$C$4:$C$11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4</c:v>
                </c:pt>
                <c:pt idx="7">
                  <c:v>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'Percheron '!$D$3</c:f>
              <c:strCache>
                <c:ptCount val="1"/>
                <c:pt idx="0">
                  <c:v>Fohlen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>
              <c:idx val="7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'Percheron '!$A$4:$A$11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'Percheron '!$D$4:$D$11</c:f>
              <c:numCache>
                <c:formatCode>General</c:formatCode>
                <c:ptCount val="8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13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3411712"/>
        <c:axId val="233413248"/>
      </c:lineChart>
      <c:catAx>
        <c:axId val="23341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33413248"/>
        <c:crosses val="autoZero"/>
        <c:auto val="1"/>
        <c:lblAlgn val="ctr"/>
        <c:lblOffset val="100"/>
        <c:noMultiLvlLbl val="0"/>
      </c:catAx>
      <c:valAx>
        <c:axId val="2334132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Anzahl der Tiere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334117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de-DE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5819732150973124E-2"/>
          <c:y val="2.6277744031326968E-2"/>
          <c:w val="0.78341425199899906"/>
          <c:h val="0.91572867872561958"/>
        </c:manualLayout>
      </c:layout>
      <c:lineChart>
        <c:grouping val="standard"/>
        <c:varyColors val="0"/>
        <c:ser>
          <c:idx val="0"/>
          <c:order val="0"/>
          <c:tx>
            <c:strRef>
              <c:f>'Percheron '!$B$32:$B$33</c:f>
              <c:strCache>
                <c:ptCount val="1"/>
                <c:pt idx="0">
                  <c:v>Stuten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'Percheron '!$A$34:$A$40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'Percheron '!$B$34:$B$40</c:f>
              <c:numCache>
                <c:formatCode>General</c:formatCode>
                <c:ptCount val="7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27</c:v>
                </c:pt>
                <c:pt idx="5">
                  <c:v>28</c:v>
                </c:pt>
                <c:pt idx="6">
                  <c:v>26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'Percheron '!$C$32:$C$33</c:f>
              <c:strCache>
                <c:ptCount val="1"/>
                <c:pt idx="0">
                  <c:v>Hengste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>
              <c:idx val="0"/>
              <c:layout>
                <c:manualLayout>
                  <c:x val="-5.0569886174263466E-2"/>
                  <c:y val="3.074950736467877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374473543343667E-2"/>
                  <c:y val="-1.0848940760968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476159214632717E-3"/>
                  <c:y val="2.8602085148433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3409015159931725E-3"/>
                  <c:y val="2.8602085148433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FF0000"/>
                    </a:solidFill>
                  </a:defRPr>
                </a:pPr>
                <a:endParaRPr lang="de-D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'Percheron '!$A$34:$A$40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'Percheron '!$C$34:$C$40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5</c:v>
                </c:pt>
                <c:pt idx="5">
                  <c:v>9</c:v>
                </c:pt>
                <c:pt idx="6">
                  <c:v>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'Percheron '!$D$32:$D$33</c:f>
              <c:strCache>
                <c:ptCount val="1"/>
                <c:pt idx="0">
                  <c:v>Fohlen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>
              <c:idx val="1"/>
              <c:layout>
                <c:manualLayout>
                  <c:x val="-5.5379957782468646E-2"/>
                  <c:y val="-3.074768008233003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 w="28575"/>
            </c:spPr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'Percheron '!$A$34:$A$40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'Percheron '!$D$34:$D$40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11</c:v>
                </c:pt>
                <c:pt idx="5">
                  <c:v>9</c:v>
                </c:pt>
                <c:pt idx="6">
                  <c:v>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774592"/>
        <c:axId val="137776128"/>
      </c:lineChart>
      <c:catAx>
        <c:axId val="13777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137776128"/>
        <c:crosses val="autoZero"/>
        <c:auto val="1"/>
        <c:lblAlgn val="ctr"/>
        <c:lblOffset val="100"/>
        <c:noMultiLvlLbl val="0"/>
      </c:catAx>
      <c:valAx>
        <c:axId val="1377761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Anzahl der Tiere 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137774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800837785700581"/>
          <c:y val="0.42955454444455665"/>
          <c:w val="0.12199162214299421"/>
          <c:h val="0.14089073075574576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637261534432678E-2"/>
          <c:y val="2.71964380500932E-2"/>
          <c:w val="0.91956399685749213"/>
          <c:h val="0.8932497083657371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'alle zusammengefasst'!$B$3:$X$3</c:f>
              <c:strCache>
                <c:ptCount val="1"/>
                <c:pt idx="0">
                  <c:v>2 0 1 4 6 9 24 14 39 54 43 47 21 58 24 19 11 13 6 1 0 0 1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'alle zusammengefasst'!$B$2:$X$2</c:f>
              <c:numCache>
                <c:formatCode>General</c:formatCode>
                <c:ptCount val="23"/>
                <c:pt idx="0">
                  <c:v>6.7</c:v>
                </c:pt>
                <c:pt idx="1">
                  <c:v>6.8</c:v>
                </c:pt>
                <c:pt idx="2">
                  <c:v>6.9</c:v>
                </c:pt>
                <c:pt idx="3">
                  <c:v>7</c:v>
                </c:pt>
                <c:pt idx="4">
                  <c:v>7.1</c:v>
                </c:pt>
                <c:pt idx="5">
                  <c:v>7.2</c:v>
                </c:pt>
                <c:pt idx="6">
                  <c:v>7.3</c:v>
                </c:pt>
                <c:pt idx="7">
                  <c:v>7.4</c:v>
                </c:pt>
                <c:pt idx="8">
                  <c:v>7.5</c:v>
                </c:pt>
                <c:pt idx="9">
                  <c:v>7.6</c:v>
                </c:pt>
                <c:pt idx="10">
                  <c:v>7.7</c:v>
                </c:pt>
                <c:pt idx="11">
                  <c:v>7.8</c:v>
                </c:pt>
                <c:pt idx="12">
                  <c:v>7.9</c:v>
                </c:pt>
                <c:pt idx="13">
                  <c:v>8</c:v>
                </c:pt>
                <c:pt idx="14">
                  <c:v>8.1</c:v>
                </c:pt>
                <c:pt idx="15">
                  <c:v>8.1999999999999993</c:v>
                </c:pt>
                <c:pt idx="16">
                  <c:v>8.3000000000000007</c:v>
                </c:pt>
                <c:pt idx="17">
                  <c:v>8.4</c:v>
                </c:pt>
                <c:pt idx="18">
                  <c:v>8.5</c:v>
                </c:pt>
                <c:pt idx="19">
                  <c:v>8.6</c:v>
                </c:pt>
                <c:pt idx="20">
                  <c:v>8.6999999999999993</c:v>
                </c:pt>
                <c:pt idx="21">
                  <c:v>8.8000000000000007</c:v>
                </c:pt>
                <c:pt idx="22">
                  <c:v>8.9</c:v>
                </c:pt>
              </c:numCache>
            </c:numRef>
          </c:cat>
          <c:val>
            <c:numRef>
              <c:f>'alle zusammengefasst'!$B$3:$X$3</c:f>
              <c:numCache>
                <c:formatCode>General</c:formatCode>
                <c:ptCount val="23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4</c:v>
                </c:pt>
                <c:pt idx="4">
                  <c:v>6</c:v>
                </c:pt>
                <c:pt idx="5">
                  <c:v>9</c:v>
                </c:pt>
                <c:pt idx="6">
                  <c:v>24</c:v>
                </c:pt>
                <c:pt idx="7">
                  <c:v>14</c:v>
                </c:pt>
                <c:pt idx="8">
                  <c:v>39</c:v>
                </c:pt>
                <c:pt idx="9">
                  <c:v>54</c:v>
                </c:pt>
                <c:pt idx="10">
                  <c:v>43</c:v>
                </c:pt>
                <c:pt idx="11">
                  <c:v>47</c:v>
                </c:pt>
                <c:pt idx="12">
                  <c:v>21</c:v>
                </c:pt>
                <c:pt idx="13">
                  <c:v>58</c:v>
                </c:pt>
                <c:pt idx="14">
                  <c:v>24</c:v>
                </c:pt>
                <c:pt idx="15">
                  <c:v>19</c:v>
                </c:pt>
                <c:pt idx="16">
                  <c:v>11</c:v>
                </c:pt>
                <c:pt idx="17">
                  <c:v>13</c:v>
                </c:pt>
                <c:pt idx="18">
                  <c:v>6</c:v>
                </c:pt>
                <c:pt idx="19">
                  <c:v>1</c:v>
                </c:pt>
                <c:pt idx="20">
                  <c:v>0</c:v>
                </c:pt>
                <c:pt idx="21">
                  <c:v>0</c:v>
                </c:pt>
                <c:pt idx="2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705728"/>
        <c:axId val="137715712"/>
      </c:barChart>
      <c:catAx>
        <c:axId val="13770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37715712"/>
        <c:crosses val="autoZero"/>
        <c:auto val="1"/>
        <c:lblAlgn val="ctr"/>
        <c:lblOffset val="100"/>
        <c:noMultiLvlLbl val="0"/>
      </c:catAx>
      <c:valAx>
        <c:axId val="1377157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Fohlenanzahl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77057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7460458702927089E-2"/>
          <c:y val="3.4504102718745537E-2"/>
          <c:w val="0.73502762413729728"/>
          <c:h val="0.8439498785849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'Anzahl der Spezial Hengste- NK'!$K$6</c:f>
              <c:strCache>
                <c:ptCount val="1"/>
                <c:pt idx="0">
                  <c:v>Anzahl der Hengste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'Anzahl der Spezial Hengste- NK'!$L$5:$R$5</c:f>
              <c:strCache>
                <c:ptCount val="7"/>
                <c:pt idx="0">
                  <c:v>Hengste mit 1 NK </c:v>
                </c:pt>
                <c:pt idx="1">
                  <c:v>Hengste mit 2NK </c:v>
                </c:pt>
                <c:pt idx="2">
                  <c:v>Hengste mit 3 NK</c:v>
                </c:pt>
                <c:pt idx="3">
                  <c:v>Hengste mit 4 NK</c:v>
                </c:pt>
                <c:pt idx="4">
                  <c:v>Hengste mit 5 NK</c:v>
                </c:pt>
                <c:pt idx="5">
                  <c:v>Hengste mit 6 NK</c:v>
                </c:pt>
                <c:pt idx="6">
                  <c:v> Hengste mit 7 NK </c:v>
                </c:pt>
              </c:strCache>
            </c:strRef>
          </c:cat>
          <c:val>
            <c:numRef>
              <c:f>'Anzahl der Spezial Hengste- NK'!$L$6:$R$6</c:f>
              <c:numCache>
                <c:formatCode>General</c:formatCode>
                <c:ptCount val="7"/>
                <c:pt idx="0">
                  <c:v>29</c:v>
                </c:pt>
                <c:pt idx="1">
                  <c:v>8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'Anzahl der Spezial Hengste- NK'!$K$7</c:f>
              <c:strCache>
                <c:ptCount val="1"/>
                <c:pt idx="0">
                  <c:v>Anzahl der Fohlen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1680216802168022E-2"/>
                  <c:y val="1.8700327255726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'Anzahl der Spezial Hengste- NK'!$L$5:$R$5</c:f>
              <c:strCache>
                <c:ptCount val="7"/>
                <c:pt idx="0">
                  <c:v>Hengste mit 1 NK </c:v>
                </c:pt>
                <c:pt idx="1">
                  <c:v>Hengste mit 2NK </c:v>
                </c:pt>
                <c:pt idx="2">
                  <c:v>Hengste mit 3 NK</c:v>
                </c:pt>
                <c:pt idx="3">
                  <c:v>Hengste mit 4 NK</c:v>
                </c:pt>
                <c:pt idx="4">
                  <c:v>Hengste mit 5 NK</c:v>
                </c:pt>
                <c:pt idx="5">
                  <c:v>Hengste mit 6 NK</c:v>
                </c:pt>
                <c:pt idx="6">
                  <c:v> Hengste mit 7 NK </c:v>
                </c:pt>
              </c:strCache>
            </c:strRef>
          </c:cat>
          <c:val>
            <c:numRef>
              <c:f>'Anzahl der Spezial Hengste- NK'!$L$7:$R$7</c:f>
              <c:numCache>
                <c:formatCode>General</c:formatCode>
                <c:ptCount val="7"/>
                <c:pt idx="0">
                  <c:v>29</c:v>
                </c:pt>
                <c:pt idx="1">
                  <c:v>16</c:v>
                </c:pt>
                <c:pt idx="2">
                  <c:v>9</c:v>
                </c:pt>
                <c:pt idx="3">
                  <c:v>8</c:v>
                </c:pt>
                <c:pt idx="4">
                  <c:v>10</c:v>
                </c:pt>
                <c:pt idx="6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575040"/>
        <c:axId val="137576832"/>
      </c:barChart>
      <c:catAx>
        <c:axId val="1375750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960000" vert="horz"/>
          <a:lstStyle/>
          <a:p>
            <a:pPr>
              <a:defRPr sz="1200"/>
            </a:pPr>
            <a:endParaRPr lang="de-DE"/>
          </a:p>
        </c:txPr>
        <c:crossAx val="137576832"/>
        <c:crosses val="autoZero"/>
        <c:auto val="1"/>
        <c:lblAlgn val="ctr"/>
        <c:lblOffset val="100"/>
        <c:noMultiLvlLbl val="0"/>
      </c:catAx>
      <c:valAx>
        <c:axId val="137576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13757504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t" anchorCtr="0" compatLnSpc="1">
            <a:prstTxWarp prst="textNoShape">
              <a:avLst/>
            </a:prstTxWarp>
          </a:bodyPr>
          <a:lstStyle>
            <a:lvl1pPr algn="l" defTabSz="91757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540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b" anchorCtr="0" compatLnSpc="1">
            <a:prstTxWarp prst="textNoShape">
              <a:avLst/>
            </a:prstTxWarp>
          </a:bodyPr>
          <a:lstStyle>
            <a:lvl1pPr algn="l" defTabSz="91757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5400" y="941070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088EA85-B7A0-46DE-B193-882FA8ED65F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50690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t" anchorCtr="0" compatLnSpc="1">
            <a:prstTxWarp prst="textNoShape">
              <a:avLst/>
            </a:prstTxWarp>
          </a:bodyPr>
          <a:lstStyle>
            <a:lvl1pPr algn="l" defTabSz="91757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0325" y="0"/>
            <a:ext cx="2865438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60413"/>
            <a:ext cx="4968875" cy="3725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714875"/>
            <a:ext cx="49530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16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b" anchorCtr="0" compatLnSpc="1">
            <a:prstTxWarp prst="textNoShape">
              <a:avLst/>
            </a:prstTxWarp>
          </a:bodyPr>
          <a:lstStyle>
            <a:lvl1pPr algn="l" defTabSz="91757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0325" y="9429750"/>
            <a:ext cx="28654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9371E2D-0B0C-4E29-B05F-E05ADEFE98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98344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4CA325-EAEF-4515-8B20-3AE3888F571D}" type="slidenum">
              <a:rPr lang="de-DE" altLang="de-DE" smtClean="0"/>
              <a:pPr eaLnBrk="1" hangingPunct="1">
                <a:spcBef>
                  <a:spcPct val="0"/>
                </a:spcBef>
              </a:pPr>
              <a:t>1</a:t>
            </a:fld>
            <a:endParaRPr lang="de-DE" altLang="de-DE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1BDF5D-344B-467F-A062-41CD661E334E}" type="slidenum">
              <a:rPr lang="de-DE" altLang="de-DE" smtClean="0"/>
              <a:pPr eaLnBrk="1" hangingPunct="1">
                <a:spcBef>
                  <a:spcPct val="0"/>
                </a:spcBef>
              </a:pPr>
              <a:t>11</a:t>
            </a:fld>
            <a:endParaRPr lang="de-DE" altLang="de-DE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183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918FFB-F1CE-4767-8226-712969D593CE}" type="slidenum">
              <a:rPr lang="de-DE" altLang="de-DE" smtClean="0"/>
              <a:pPr eaLnBrk="1" hangingPunct="1">
                <a:spcBef>
                  <a:spcPct val="0"/>
                </a:spcBef>
              </a:pPr>
              <a:t>12</a:t>
            </a:fld>
            <a:endParaRPr lang="de-DE" altLang="de-DE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8520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918FFB-F1CE-4767-8226-712969D593CE}" type="slidenum">
              <a:rPr lang="de-DE" altLang="de-DE" smtClean="0"/>
              <a:pPr eaLnBrk="1" hangingPunct="1">
                <a:spcBef>
                  <a:spcPct val="0"/>
                </a:spcBef>
              </a:pPr>
              <a:t>13</a:t>
            </a:fld>
            <a:endParaRPr lang="de-DE" altLang="de-DE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918FFB-F1CE-4767-8226-712969D593CE}" type="slidenum">
              <a:rPr lang="de-DE" altLang="de-DE" smtClean="0"/>
              <a:pPr eaLnBrk="1" hangingPunct="1">
                <a:spcBef>
                  <a:spcPct val="0"/>
                </a:spcBef>
              </a:pPr>
              <a:t>15</a:t>
            </a:fld>
            <a:endParaRPr lang="de-DE" altLang="de-DE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5385AF-BF4D-4D93-8752-4937E4C5CB77}" type="slidenum">
              <a:rPr lang="de-DE" altLang="de-DE" smtClean="0"/>
              <a:pPr eaLnBrk="1" hangingPunct="1">
                <a:spcBef>
                  <a:spcPct val="0"/>
                </a:spcBef>
              </a:pPr>
              <a:t>17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Fohlen ohne</a:t>
            </a:r>
            <a:r>
              <a:rPr lang="de-DE" baseline="0" dirty="0" smtClean="0"/>
              <a:t> Island: 481 registrierte, davon sind 397 bewertet -&gt; 82 % bewertete Fohlen </a:t>
            </a:r>
          </a:p>
          <a:p>
            <a:r>
              <a:rPr lang="de-DE" baseline="0" dirty="0" smtClean="0"/>
              <a:t>Gold : 33% (= 133); Prämie: 51 % (=204); nicht prämiert: 15 % (=60)</a:t>
            </a:r>
          </a:p>
          <a:p>
            <a:r>
              <a:rPr lang="de-DE" baseline="0" dirty="0" smtClean="0"/>
              <a:t>8,9: Meisterhofs </a:t>
            </a:r>
            <a:r>
              <a:rPr lang="de-DE" baseline="0" dirty="0" err="1" smtClean="0"/>
              <a:t>Tatonka</a:t>
            </a:r>
            <a:r>
              <a:rPr lang="de-DE" baseline="0" dirty="0" smtClean="0"/>
              <a:t> von </a:t>
            </a:r>
            <a:r>
              <a:rPr lang="de-DE" dirty="0" err="1" smtClean="0"/>
              <a:t>Felinmor</a:t>
            </a:r>
            <a:r>
              <a:rPr lang="de-DE" dirty="0" smtClean="0"/>
              <a:t> Triple </a:t>
            </a:r>
            <a:r>
              <a:rPr lang="de-DE" dirty="0" err="1" smtClean="0"/>
              <a:t>Crown</a:t>
            </a:r>
            <a:r>
              <a:rPr lang="de-DE" dirty="0" smtClean="0"/>
              <a:t> von Johann</a:t>
            </a:r>
            <a:r>
              <a:rPr lang="de-DE" baseline="0" dirty="0" smtClean="0"/>
              <a:t> und Rupert Nutz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71E2D-0B0C-4E29-B05F-E05ADEFE98C6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309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Bosnisches Gebirgspferd: 9 </a:t>
            </a:r>
            <a:r>
              <a:rPr lang="de-DE" dirty="0" err="1" smtClean="0"/>
              <a:t>Miško</a:t>
            </a:r>
            <a:r>
              <a:rPr lang="de-DE" dirty="0" smtClean="0"/>
              <a:t> V - P 49 hatte am meisten Fohlen in diesem Jahr</a:t>
            </a:r>
          </a:p>
          <a:p>
            <a:r>
              <a:rPr lang="de-DE" sz="1200" b="0" i="0" u="none" strike="noStrike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Negro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Nostalgioso</a:t>
            </a:r>
            <a:r>
              <a:rPr lang="de-DE" dirty="0" smtClean="0"/>
              <a:t>  hatte 5 Fohlen </a:t>
            </a:r>
          </a:p>
          <a:p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Ebene de </a:t>
            </a:r>
            <a:r>
              <a:rPr lang="de-DE" sz="1200" b="0" i="0" u="none" strike="noStrike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Villonez</a:t>
            </a:r>
            <a:r>
              <a:rPr lang="de-DE" dirty="0" smtClean="0"/>
              <a:t>  hatte auch 5 Fohlen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71E2D-0B0C-4E29-B05F-E05ADEFE98C6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61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71E2D-0B0C-4E29-B05F-E05ADEFE98C6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513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71E2D-0B0C-4E29-B05F-E05ADEFE98C6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513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AEDDEF-3C07-4A69-8D16-2F76866F8914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de-DE" altLang="de-DE"/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871233" y="9428239"/>
            <a:ext cx="2866110" cy="45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800" rIns="91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04A07F9-61F9-4E07-988B-62FA2826C14D}" type="slidenum">
              <a:rPr lang="de-DE" altLang="de-DE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67887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71E2D-0B0C-4E29-B05F-E05ADEFE98C6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288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AEDDEF-3C07-4A69-8D16-2F76866F8914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de-DE" altLang="de-DE"/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871233" y="9428239"/>
            <a:ext cx="2866110" cy="45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800" rIns="91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04A07F9-61F9-4E07-988B-62FA2826C14D}" type="slidenum">
              <a:rPr lang="de-DE" altLang="de-DE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67887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Und Verwirrung der Züchter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5630A-935A-4F2C-B092-BA9D32116253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6956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Und zudem noch gestresste Zuchtleiter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5630A-935A-4F2C-B092-BA9D32116253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428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Nicht mit Behörde abgestimmt!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5630A-935A-4F2C-B092-BA9D32116253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551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Nicht mit Behörde abgestimmt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5630A-935A-4F2C-B092-BA9D32116253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324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71E2D-0B0C-4E29-B05F-E05ADEFE98C6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3542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AEDDEF-3C07-4A69-8D16-2F76866F8914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de-DE" altLang="de-DE"/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871233" y="9428239"/>
            <a:ext cx="2866110" cy="45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800" rIns="91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04A07F9-61F9-4E07-988B-62FA2826C14D}" type="slidenum">
              <a:rPr lang="de-DE" altLang="de-DE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67887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AEDDEF-3C07-4A69-8D16-2F76866F8914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de-DE" altLang="de-DE"/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871233" y="9428239"/>
            <a:ext cx="2866110" cy="45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800" rIns="91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04A07F9-61F9-4E07-988B-62FA2826C14D}" type="slidenum">
              <a:rPr lang="de-DE" altLang="de-DE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de-DE" alt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486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758FAF6-B6CC-4386-A022-DA7E8277639A}" type="slidenum">
              <a:rPr lang="de-DE" altLang="de-DE" smtClean="0"/>
              <a:pPr eaLnBrk="1" hangingPunct="1">
                <a:spcBef>
                  <a:spcPct val="0"/>
                </a:spcBef>
              </a:pPr>
              <a:t>52</a:t>
            </a:fld>
            <a:endParaRPr lang="de-DE" altLang="de-DE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7D1AD4-88F2-4958-8F0B-83939D4EC063}" type="slidenum">
              <a:rPr lang="de-DE" altLang="de-DE" smtClean="0"/>
              <a:pPr eaLnBrk="1" hangingPunct="1">
                <a:spcBef>
                  <a:spcPct val="0"/>
                </a:spcBef>
              </a:pPr>
              <a:t>4</a:t>
            </a:fld>
            <a:endParaRPr lang="de-DE" altLang="de-DE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5385AF-BF4D-4D93-8752-4937E4C5CB77}" type="slidenum">
              <a:rPr lang="de-DE" altLang="de-DE" smtClean="0"/>
              <a:pPr eaLnBrk="1" hangingPunct="1">
                <a:spcBef>
                  <a:spcPct val="0"/>
                </a:spcBef>
              </a:pPr>
              <a:t>5</a:t>
            </a:fld>
            <a:endParaRPr lang="de-DE" altLang="de-DE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5385AF-BF4D-4D93-8752-4937E4C5CB77}" type="slidenum">
              <a:rPr lang="de-DE" altLang="de-DE" smtClean="0"/>
              <a:pPr eaLnBrk="1" hangingPunct="1">
                <a:spcBef>
                  <a:spcPct val="0"/>
                </a:spcBef>
              </a:pPr>
              <a:t>6</a:t>
            </a:fld>
            <a:endParaRPr lang="de-DE" altLang="de-DE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Achtung: hier wird aufgrund mehrfach Rassen einzelner Züchter von der Summe Mitglieder 1324 ausgegangen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71E2D-0B0C-4E29-B05F-E05ADEFE98C6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119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71E2D-0B0C-4E29-B05F-E05ADEFE98C6}" type="slidenum">
              <a:rPr lang="de-DE" smtClean="0">
                <a:solidFill>
                  <a:srgbClr val="1F497D"/>
                </a:solidFill>
              </a:rPr>
              <a:pPr>
                <a:defRPr/>
              </a:pPr>
              <a:t>8</a:t>
            </a:fld>
            <a:endParaRPr lang="de-DE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19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D88438-BB47-4853-BD02-DB871FE92FB6}" type="slidenum">
              <a:rPr lang="de-DE" altLang="de-DE" smtClean="0"/>
              <a:pPr eaLnBrk="1" hangingPunct="1">
                <a:spcBef>
                  <a:spcPct val="0"/>
                </a:spcBef>
              </a:pPr>
              <a:t>9</a:t>
            </a:fld>
            <a:endParaRPr lang="de-DE" altLang="de-DE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0668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281F94-FA26-4B23-965F-ACBB2BED60BD}" type="slidenum">
              <a:rPr lang="de-DE" altLang="de-DE" smtClean="0"/>
              <a:pPr eaLnBrk="1" hangingPunct="1">
                <a:spcBef>
                  <a:spcPct val="0"/>
                </a:spcBef>
              </a:pPr>
              <a:t>10</a:t>
            </a:fld>
            <a:endParaRPr lang="de-DE" altLang="de-DE" smtClean="0"/>
          </a:p>
        </p:txBody>
      </p:sp>
      <p:sp>
        <p:nvSpPr>
          <p:cNvPr id="48131" name="Rectangle 7"/>
          <p:cNvSpPr txBox="1">
            <a:spLocks noGrp="1" noChangeArrowheads="1"/>
          </p:cNvSpPr>
          <p:nvPr/>
        </p:nvSpPr>
        <p:spPr bwMode="auto">
          <a:xfrm>
            <a:off x="3870325" y="9429750"/>
            <a:ext cx="2865438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04" tIns="45852" rIns="91704" bIns="45852" anchor="b"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A1651A-C029-4222-8C5A-2B96E1E0C5EF}" type="slidenum">
              <a:rPr lang="de-DE" altLang="de-DE"/>
              <a:pPr algn="r" eaLnBrk="1" hangingPunct="1"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48132" name="Notizenplatzhalter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1112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7308850" y="6669088"/>
            <a:ext cx="914400" cy="91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54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7797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1800" y="0"/>
            <a:ext cx="2209800" cy="55626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477000" cy="55626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635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BD307-2F61-4C13-B972-FEE938647D3C}" type="datetimeFigureOut">
              <a:rPr lang="de-DE" smtClean="0"/>
              <a:t>28.02.2020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110445-EBEB-4EC4-B832-3D89E3C012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5877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1605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26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7082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542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1206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296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61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53322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570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1027"/>
          <p:cNvSpPr>
            <a:spLocks noChangeAspect="1"/>
          </p:cNvSpPr>
          <p:nvPr/>
        </p:nvSpPr>
        <p:spPr bwMode="auto">
          <a:xfrm>
            <a:off x="687388" y="6019800"/>
            <a:ext cx="146050" cy="268288"/>
          </a:xfrm>
          <a:custGeom>
            <a:avLst/>
            <a:gdLst>
              <a:gd name="T0" fmla="*/ 2147483647 w 381"/>
              <a:gd name="T1" fmla="*/ 2147483647 h 698"/>
              <a:gd name="T2" fmla="*/ 2147483647 w 381"/>
              <a:gd name="T3" fmla="*/ 2147483647 h 698"/>
              <a:gd name="T4" fmla="*/ 2147483647 w 381"/>
              <a:gd name="T5" fmla="*/ 2147483647 h 698"/>
              <a:gd name="T6" fmla="*/ 2147483647 w 381"/>
              <a:gd name="T7" fmla="*/ 2147483647 h 698"/>
              <a:gd name="T8" fmla="*/ 2147483647 w 381"/>
              <a:gd name="T9" fmla="*/ 2147483647 h 698"/>
              <a:gd name="T10" fmla="*/ 2147483647 w 381"/>
              <a:gd name="T11" fmla="*/ 2147483647 h 698"/>
              <a:gd name="T12" fmla="*/ 2147483647 w 381"/>
              <a:gd name="T13" fmla="*/ 2147483647 h 698"/>
              <a:gd name="T14" fmla="*/ 2147483647 w 381"/>
              <a:gd name="T15" fmla="*/ 2147483647 h 698"/>
              <a:gd name="T16" fmla="*/ 2147483647 w 381"/>
              <a:gd name="T17" fmla="*/ 2147483647 h 698"/>
              <a:gd name="T18" fmla="*/ 2147483647 w 381"/>
              <a:gd name="T19" fmla="*/ 2147483647 h 698"/>
              <a:gd name="T20" fmla="*/ 2147483647 w 381"/>
              <a:gd name="T21" fmla="*/ 2147483647 h 698"/>
              <a:gd name="T22" fmla="*/ 2147483647 w 381"/>
              <a:gd name="T23" fmla="*/ 2147483647 h 698"/>
              <a:gd name="T24" fmla="*/ 2147483647 w 381"/>
              <a:gd name="T25" fmla="*/ 2147483647 h 698"/>
              <a:gd name="T26" fmla="*/ 2147483647 w 381"/>
              <a:gd name="T27" fmla="*/ 2147483647 h 698"/>
              <a:gd name="T28" fmla="*/ 2147483647 w 381"/>
              <a:gd name="T29" fmla="*/ 2147483647 h 698"/>
              <a:gd name="T30" fmla="*/ 2147483647 w 381"/>
              <a:gd name="T31" fmla="*/ 2147483647 h 698"/>
              <a:gd name="T32" fmla="*/ 2147483647 w 381"/>
              <a:gd name="T33" fmla="*/ 2147483647 h 698"/>
              <a:gd name="T34" fmla="*/ 2147483647 w 381"/>
              <a:gd name="T35" fmla="*/ 2147483647 h 698"/>
              <a:gd name="T36" fmla="*/ 2147483647 w 381"/>
              <a:gd name="T37" fmla="*/ 2147483647 h 698"/>
              <a:gd name="T38" fmla="*/ 2147483647 w 381"/>
              <a:gd name="T39" fmla="*/ 2147483647 h 698"/>
              <a:gd name="T40" fmla="*/ 2147483647 w 381"/>
              <a:gd name="T41" fmla="*/ 2147483647 h 698"/>
              <a:gd name="T42" fmla="*/ 2147483647 w 381"/>
              <a:gd name="T43" fmla="*/ 2147483647 h 698"/>
              <a:gd name="T44" fmla="*/ 2147483647 w 381"/>
              <a:gd name="T45" fmla="*/ 2147483647 h 698"/>
              <a:gd name="T46" fmla="*/ 2147483647 w 381"/>
              <a:gd name="T47" fmla="*/ 2147483647 h 698"/>
              <a:gd name="T48" fmla="*/ 2147483647 w 381"/>
              <a:gd name="T49" fmla="*/ 2147483647 h 698"/>
              <a:gd name="T50" fmla="*/ 2147483647 w 381"/>
              <a:gd name="T51" fmla="*/ 2147483647 h 698"/>
              <a:gd name="T52" fmla="*/ 2147483647 w 381"/>
              <a:gd name="T53" fmla="*/ 2147483647 h 698"/>
              <a:gd name="T54" fmla="*/ 2147483647 w 381"/>
              <a:gd name="T55" fmla="*/ 2147483647 h 698"/>
              <a:gd name="T56" fmla="*/ 2147483647 w 381"/>
              <a:gd name="T57" fmla="*/ 2147483647 h 698"/>
              <a:gd name="T58" fmla="*/ 2147483647 w 381"/>
              <a:gd name="T59" fmla="*/ 2147483647 h 698"/>
              <a:gd name="T60" fmla="*/ 2147483647 w 381"/>
              <a:gd name="T61" fmla="*/ 2147483647 h 698"/>
              <a:gd name="T62" fmla="*/ 2147483647 w 381"/>
              <a:gd name="T63" fmla="*/ 2147483647 h 6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81" h="698">
                <a:moveTo>
                  <a:pt x="369" y="0"/>
                </a:moveTo>
                <a:lnTo>
                  <a:pt x="355" y="5"/>
                </a:lnTo>
                <a:lnTo>
                  <a:pt x="338" y="12"/>
                </a:lnTo>
                <a:lnTo>
                  <a:pt x="318" y="23"/>
                </a:lnTo>
                <a:lnTo>
                  <a:pt x="295" y="35"/>
                </a:lnTo>
                <a:lnTo>
                  <a:pt x="269" y="51"/>
                </a:lnTo>
                <a:lnTo>
                  <a:pt x="244" y="68"/>
                </a:lnTo>
                <a:lnTo>
                  <a:pt x="216" y="87"/>
                </a:lnTo>
                <a:lnTo>
                  <a:pt x="189" y="106"/>
                </a:lnTo>
                <a:lnTo>
                  <a:pt x="161" y="128"/>
                </a:lnTo>
                <a:lnTo>
                  <a:pt x="134" y="151"/>
                </a:lnTo>
                <a:lnTo>
                  <a:pt x="107" y="173"/>
                </a:lnTo>
                <a:lnTo>
                  <a:pt x="83" y="196"/>
                </a:lnTo>
                <a:lnTo>
                  <a:pt x="61" y="219"/>
                </a:lnTo>
                <a:lnTo>
                  <a:pt x="41" y="243"/>
                </a:lnTo>
                <a:lnTo>
                  <a:pt x="25" y="265"/>
                </a:lnTo>
                <a:lnTo>
                  <a:pt x="12" y="286"/>
                </a:lnTo>
                <a:lnTo>
                  <a:pt x="9" y="310"/>
                </a:lnTo>
                <a:lnTo>
                  <a:pt x="5" y="336"/>
                </a:lnTo>
                <a:lnTo>
                  <a:pt x="3" y="362"/>
                </a:lnTo>
                <a:lnTo>
                  <a:pt x="2" y="390"/>
                </a:lnTo>
                <a:lnTo>
                  <a:pt x="2" y="418"/>
                </a:lnTo>
                <a:lnTo>
                  <a:pt x="0" y="446"/>
                </a:lnTo>
                <a:lnTo>
                  <a:pt x="2" y="474"/>
                </a:lnTo>
                <a:lnTo>
                  <a:pt x="2" y="502"/>
                </a:lnTo>
                <a:lnTo>
                  <a:pt x="3" y="530"/>
                </a:lnTo>
                <a:lnTo>
                  <a:pt x="5" y="557"/>
                </a:lnTo>
                <a:lnTo>
                  <a:pt x="6" y="584"/>
                </a:lnTo>
                <a:lnTo>
                  <a:pt x="9" y="609"/>
                </a:lnTo>
                <a:lnTo>
                  <a:pt x="11" y="634"/>
                </a:lnTo>
                <a:lnTo>
                  <a:pt x="14" y="657"/>
                </a:lnTo>
                <a:lnTo>
                  <a:pt x="17" y="678"/>
                </a:lnTo>
                <a:lnTo>
                  <a:pt x="19" y="698"/>
                </a:lnTo>
                <a:lnTo>
                  <a:pt x="38" y="688"/>
                </a:lnTo>
                <a:lnTo>
                  <a:pt x="60" y="677"/>
                </a:lnTo>
                <a:lnTo>
                  <a:pt x="84" y="662"/>
                </a:lnTo>
                <a:lnTo>
                  <a:pt x="110" y="645"/>
                </a:lnTo>
                <a:lnTo>
                  <a:pt x="138" y="627"/>
                </a:lnTo>
                <a:lnTo>
                  <a:pt x="166" y="606"/>
                </a:lnTo>
                <a:lnTo>
                  <a:pt x="195" y="585"/>
                </a:lnTo>
                <a:lnTo>
                  <a:pt x="223" y="561"/>
                </a:lnTo>
                <a:lnTo>
                  <a:pt x="251" y="539"/>
                </a:lnTo>
                <a:lnTo>
                  <a:pt x="276" y="517"/>
                </a:lnTo>
                <a:lnTo>
                  <a:pt x="301" y="495"/>
                </a:lnTo>
                <a:lnTo>
                  <a:pt x="322" y="474"/>
                </a:lnTo>
                <a:lnTo>
                  <a:pt x="339" y="456"/>
                </a:lnTo>
                <a:lnTo>
                  <a:pt x="354" y="438"/>
                </a:lnTo>
                <a:lnTo>
                  <a:pt x="364" y="422"/>
                </a:lnTo>
                <a:lnTo>
                  <a:pt x="369" y="409"/>
                </a:lnTo>
                <a:lnTo>
                  <a:pt x="373" y="389"/>
                </a:lnTo>
                <a:lnTo>
                  <a:pt x="376" y="367"/>
                </a:lnTo>
                <a:lnTo>
                  <a:pt x="378" y="343"/>
                </a:lnTo>
                <a:lnTo>
                  <a:pt x="380" y="316"/>
                </a:lnTo>
                <a:lnTo>
                  <a:pt x="381" y="288"/>
                </a:lnTo>
                <a:lnTo>
                  <a:pt x="381" y="258"/>
                </a:lnTo>
                <a:lnTo>
                  <a:pt x="381" y="229"/>
                </a:lnTo>
                <a:lnTo>
                  <a:pt x="381" y="197"/>
                </a:lnTo>
                <a:lnTo>
                  <a:pt x="381" y="168"/>
                </a:lnTo>
                <a:lnTo>
                  <a:pt x="380" y="138"/>
                </a:lnTo>
                <a:lnTo>
                  <a:pt x="379" y="110"/>
                </a:lnTo>
                <a:lnTo>
                  <a:pt x="376" y="83"/>
                </a:lnTo>
                <a:lnTo>
                  <a:pt x="375" y="59"/>
                </a:lnTo>
                <a:lnTo>
                  <a:pt x="373" y="35"/>
                </a:lnTo>
                <a:lnTo>
                  <a:pt x="372" y="17"/>
                </a:lnTo>
                <a:lnTo>
                  <a:pt x="369" y="0"/>
                </a:lnTo>
                <a:close/>
              </a:path>
            </a:pathLst>
          </a:custGeom>
          <a:solidFill>
            <a:srgbClr val="75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27" name="Freeform 1028"/>
          <p:cNvSpPr>
            <a:spLocks noChangeAspect="1"/>
          </p:cNvSpPr>
          <p:nvPr/>
        </p:nvSpPr>
        <p:spPr bwMode="auto">
          <a:xfrm>
            <a:off x="688975" y="6218238"/>
            <a:ext cx="147638" cy="268287"/>
          </a:xfrm>
          <a:custGeom>
            <a:avLst/>
            <a:gdLst>
              <a:gd name="T0" fmla="*/ 2147483647 w 381"/>
              <a:gd name="T1" fmla="*/ 2147483647 h 697"/>
              <a:gd name="T2" fmla="*/ 2147483647 w 381"/>
              <a:gd name="T3" fmla="*/ 2147483647 h 697"/>
              <a:gd name="T4" fmla="*/ 2147483647 w 381"/>
              <a:gd name="T5" fmla="*/ 2147483647 h 697"/>
              <a:gd name="T6" fmla="*/ 2147483647 w 381"/>
              <a:gd name="T7" fmla="*/ 2147483647 h 697"/>
              <a:gd name="T8" fmla="*/ 2147483647 w 381"/>
              <a:gd name="T9" fmla="*/ 2147483647 h 697"/>
              <a:gd name="T10" fmla="*/ 2147483647 w 381"/>
              <a:gd name="T11" fmla="*/ 2147483647 h 697"/>
              <a:gd name="T12" fmla="*/ 2147483647 w 381"/>
              <a:gd name="T13" fmla="*/ 2147483647 h 697"/>
              <a:gd name="T14" fmla="*/ 2147483647 w 381"/>
              <a:gd name="T15" fmla="*/ 2147483647 h 697"/>
              <a:gd name="T16" fmla="*/ 2147483647 w 381"/>
              <a:gd name="T17" fmla="*/ 2147483647 h 697"/>
              <a:gd name="T18" fmla="*/ 2147483647 w 381"/>
              <a:gd name="T19" fmla="*/ 2147483647 h 697"/>
              <a:gd name="T20" fmla="*/ 0 w 381"/>
              <a:gd name="T21" fmla="*/ 2147483647 h 697"/>
              <a:gd name="T22" fmla="*/ 0 w 381"/>
              <a:gd name="T23" fmla="*/ 2147483647 h 697"/>
              <a:gd name="T24" fmla="*/ 2147483647 w 381"/>
              <a:gd name="T25" fmla="*/ 2147483647 h 697"/>
              <a:gd name="T26" fmla="*/ 2147483647 w 381"/>
              <a:gd name="T27" fmla="*/ 2147483647 h 697"/>
              <a:gd name="T28" fmla="*/ 2147483647 w 381"/>
              <a:gd name="T29" fmla="*/ 2147483647 h 697"/>
              <a:gd name="T30" fmla="*/ 2147483647 w 381"/>
              <a:gd name="T31" fmla="*/ 2147483647 h 697"/>
              <a:gd name="T32" fmla="*/ 2147483647 w 381"/>
              <a:gd name="T33" fmla="*/ 2147483647 h 697"/>
              <a:gd name="T34" fmla="*/ 2147483647 w 381"/>
              <a:gd name="T35" fmla="*/ 2147483647 h 697"/>
              <a:gd name="T36" fmla="*/ 2147483647 w 381"/>
              <a:gd name="T37" fmla="*/ 2147483647 h 697"/>
              <a:gd name="T38" fmla="*/ 2147483647 w 381"/>
              <a:gd name="T39" fmla="*/ 2147483647 h 697"/>
              <a:gd name="T40" fmla="*/ 2147483647 w 381"/>
              <a:gd name="T41" fmla="*/ 2147483647 h 697"/>
              <a:gd name="T42" fmla="*/ 2147483647 w 381"/>
              <a:gd name="T43" fmla="*/ 2147483647 h 697"/>
              <a:gd name="T44" fmla="*/ 2147483647 w 381"/>
              <a:gd name="T45" fmla="*/ 2147483647 h 697"/>
              <a:gd name="T46" fmla="*/ 2147483647 w 381"/>
              <a:gd name="T47" fmla="*/ 2147483647 h 697"/>
              <a:gd name="T48" fmla="*/ 2147483647 w 381"/>
              <a:gd name="T49" fmla="*/ 2147483647 h 697"/>
              <a:gd name="T50" fmla="*/ 2147483647 w 381"/>
              <a:gd name="T51" fmla="*/ 2147483647 h 697"/>
              <a:gd name="T52" fmla="*/ 2147483647 w 381"/>
              <a:gd name="T53" fmla="*/ 2147483647 h 697"/>
              <a:gd name="T54" fmla="*/ 2147483647 w 381"/>
              <a:gd name="T55" fmla="*/ 2147483647 h 697"/>
              <a:gd name="T56" fmla="*/ 2147483647 w 381"/>
              <a:gd name="T57" fmla="*/ 2147483647 h 697"/>
              <a:gd name="T58" fmla="*/ 2147483647 w 381"/>
              <a:gd name="T59" fmla="*/ 2147483647 h 697"/>
              <a:gd name="T60" fmla="*/ 2147483647 w 381"/>
              <a:gd name="T61" fmla="*/ 2147483647 h 697"/>
              <a:gd name="T62" fmla="*/ 2147483647 w 381"/>
              <a:gd name="T63" fmla="*/ 2147483647 h 69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81" h="697">
                <a:moveTo>
                  <a:pt x="368" y="0"/>
                </a:moveTo>
                <a:lnTo>
                  <a:pt x="354" y="5"/>
                </a:lnTo>
                <a:lnTo>
                  <a:pt x="337" y="12"/>
                </a:lnTo>
                <a:lnTo>
                  <a:pt x="317" y="22"/>
                </a:lnTo>
                <a:lnTo>
                  <a:pt x="294" y="36"/>
                </a:lnTo>
                <a:lnTo>
                  <a:pt x="269" y="51"/>
                </a:lnTo>
                <a:lnTo>
                  <a:pt x="243" y="67"/>
                </a:lnTo>
                <a:lnTo>
                  <a:pt x="216" y="87"/>
                </a:lnTo>
                <a:lnTo>
                  <a:pt x="188" y="107"/>
                </a:lnTo>
                <a:lnTo>
                  <a:pt x="160" y="129"/>
                </a:lnTo>
                <a:lnTo>
                  <a:pt x="133" y="151"/>
                </a:lnTo>
                <a:lnTo>
                  <a:pt x="107" y="173"/>
                </a:lnTo>
                <a:lnTo>
                  <a:pt x="83" y="197"/>
                </a:lnTo>
                <a:lnTo>
                  <a:pt x="61" y="220"/>
                </a:lnTo>
                <a:lnTo>
                  <a:pt x="41" y="243"/>
                </a:lnTo>
                <a:lnTo>
                  <a:pt x="25" y="265"/>
                </a:lnTo>
                <a:lnTo>
                  <a:pt x="12" y="286"/>
                </a:lnTo>
                <a:lnTo>
                  <a:pt x="8" y="311"/>
                </a:lnTo>
                <a:lnTo>
                  <a:pt x="5" y="336"/>
                </a:lnTo>
                <a:lnTo>
                  <a:pt x="3" y="363"/>
                </a:lnTo>
                <a:lnTo>
                  <a:pt x="2" y="391"/>
                </a:lnTo>
                <a:lnTo>
                  <a:pt x="0" y="418"/>
                </a:lnTo>
                <a:lnTo>
                  <a:pt x="0" y="447"/>
                </a:lnTo>
                <a:lnTo>
                  <a:pt x="0" y="475"/>
                </a:lnTo>
                <a:lnTo>
                  <a:pt x="2" y="503"/>
                </a:lnTo>
                <a:lnTo>
                  <a:pt x="3" y="531"/>
                </a:lnTo>
                <a:lnTo>
                  <a:pt x="4" y="557"/>
                </a:lnTo>
                <a:lnTo>
                  <a:pt x="6" y="584"/>
                </a:lnTo>
                <a:lnTo>
                  <a:pt x="8" y="609"/>
                </a:lnTo>
                <a:lnTo>
                  <a:pt x="11" y="633"/>
                </a:lnTo>
                <a:lnTo>
                  <a:pt x="13" y="656"/>
                </a:lnTo>
                <a:lnTo>
                  <a:pt x="17" y="677"/>
                </a:lnTo>
                <a:lnTo>
                  <a:pt x="19" y="697"/>
                </a:lnTo>
                <a:lnTo>
                  <a:pt x="38" y="689"/>
                </a:lnTo>
                <a:lnTo>
                  <a:pt x="60" y="676"/>
                </a:lnTo>
                <a:lnTo>
                  <a:pt x="84" y="662"/>
                </a:lnTo>
                <a:lnTo>
                  <a:pt x="110" y="645"/>
                </a:lnTo>
                <a:lnTo>
                  <a:pt x="138" y="626"/>
                </a:lnTo>
                <a:lnTo>
                  <a:pt x="166" y="606"/>
                </a:lnTo>
                <a:lnTo>
                  <a:pt x="195" y="584"/>
                </a:lnTo>
                <a:lnTo>
                  <a:pt x="223" y="562"/>
                </a:lnTo>
                <a:lnTo>
                  <a:pt x="251" y="540"/>
                </a:lnTo>
                <a:lnTo>
                  <a:pt x="276" y="518"/>
                </a:lnTo>
                <a:lnTo>
                  <a:pt x="300" y="496"/>
                </a:lnTo>
                <a:lnTo>
                  <a:pt x="321" y="475"/>
                </a:lnTo>
                <a:lnTo>
                  <a:pt x="339" y="456"/>
                </a:lnTo>
                <a:lnTo>
                  <a:pt x="353" y="439"/>
                </a:lnTo>
                <a:lnTo>
                  <a:pt x="364" y="422"/>
                </a:lnTo>
                <a:lnTo>
                  <a:pt x="368" y="410"/>
                </a:lnTo>
                <a:lnTo>
                  <a:pt x="372" y="390"/>
                </a:lnTo>
                <a:lnTo>
                  <a:pt x="375" y="368"/>
                </a:lnTo>
                <a:lnTo>
                  <a:pt x="378" y="343"/>
                </a:lnTo>
                <a:lnTo>
                  <a:pt x="379" y="316"/>
                </a:lnTo>
                <a:lnTo>
                  <a:pt x="380" y="287"/>
                </a:lnTo>
                <a:lnTo>
                  <a:pt x="381" y="258"/>
                </a:lnTo>
                <a:lnTo>
                  <a:pt x="381" y="228"/>
                </a:lnTo>
                <a:lnTo>
                  <a:pt x="381" y="198"/>
                </a:lnTo>
                <a:lnTo>
                  <a:pt x="380" y="167"/>
                </a:lnTo>
                <a:lnTo>
                  <a:pt x="379" y="138"/>
                </a:lnTo>
                <a:lnTo>
                  <a:pt x="378" y="109"/>
                </a:lnTo>
                <a:lnTo>
                  <a:pt x="376" y="83"/>
                </a:lnTo>
                <a:lnTo>
                  <a:pt x="374" y="58"/>
                </a:lnTo>
                <a:lnTo>
                  <a:pt x="373" y="36"/>
                </a:lnTo>
                <a:lnTo>
                  <a:pt x="371" y="16"/>
                </a:lnTo>
                <a:lnTo>
                  <a:pt x="368" y="0"/>
                </a:lnTo>
                <a:close/>
              </a:path>
            </a:pathLst>
          </a:custGeom>
          <a:solidFill>
            <a:srgbClr val="6299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28" name="Freeform 1029"/>
          <p:cNvSpPr>
            <a:spLocks noChangeAspect="1"/>
          </p:cNvSpPr>
          <p:nvPr/>
        </p:nvSpPr>
        <p:spPr bwMode="auto">
          <a:xfrm>
            <a:off x="692150" y="6413500"/>
            <a:ext cx="142875" cy="149225"/>
          </a:xfrm>
          <a:custGeom>
            <a:avLst/>
            <a:gdLst>
              <a:gd name="T0" fmla="*/ 2147483647 w 373"/>
              <a:gd name="T1" fmla="*/ 0 h 386"/>
              <a:gd name="T2" fmla="*/ 2147483647 w 373"/>
              <a:gd name="T3" fmla="*/ 2147483647 h 386"/>
              <a:gd name="T4" fmla="*/ 2147483647 w 373"/>
              <a:gd name="T5" fmla="*/ 2147483647 h 386"/>
              <a:gd name="T6" fmla="*/ 2147483647 w 373"/>
              <a:gd name="T7" fmla="*/ 2147483647 h 386"/>
              <a:gd name="T8" fmla="*/ 2147483647 w 373"/>
              <a:gd name="T9" fmla="*/ 2147483647 h 386"/>
              <a:gd name="T10" fmla="*/ 2147483647 w 373"/>
              <a:gd name="T11" fmla="*/ 2147483647 h 386"/>
              <a:gd name="T12" fmla="*/ 2147483647 w 373"/>
              <a:gd name="T13" fmla="*/ 2147483647 h 386"/>
              <a:gd name="T14" fmla="*/ 2147483647 w 373"/>
              <a:gd name="T15" fmla="*/ 2147483647 h 386"/>
              <a:gd name="T16" fmla="*/ 2147483647 w 373"/>
              <a:gd name="T17" fmla="*/ 2147483647 h 386"/>
              <a:gd name="T18" fmla="*/ 2147483647 w 373"/>
              <a:gd name="T19" fmla="*/ 2147483647 h 386"/>
              <a:gd name="T20" fmla="*/ 2147483647 w 373"/>
              <a:gd name="T21" fmla="*/ 2147483647 h 386"/>
              <a:gd name="T22" fmla="*/ 2147483647 w 373"/>
              <a:gd name="T23" fmla="*/ 2147483647 h 386"/>
              <a:gd name="T24" fmla="*/ 2147483647 w 373"/>
              <a:gd name="T25" fmla="*/ 2147483647 h 386"/>
              <a:gd name="T26" fmla="*/ 2147483647 w 373"/>
              <a:gd name="T27" fmla="*/ 2147483647 h 386"/>
              <a:gd name="T28" fmla="*/ 2147483647 w 373"/>
              <a:gd name="T29" fmla="*/ 2147483647 h 386"/>
              <a:gd name="T30" fmla="*/ 2147483647 w 373"/>
              <a:gd name="T31" fmla="*/ 2147483647 h 386"/>
              <a:gd name="T32" fmla="*/ 2147483647 w 373"/>
              <a:gd name="T33" fmla="*/ 2147483647 h 386"/>
              <a:gd name="T34" fmla="*/ 0 w 373"/>
              <a:gd name="T35" fmla="*/ 2147483647 h 386"/>
              <a:gd name="T36" fmla="*/ 2147483647 w 373"/>
              <a:gd name="T37" fmla="*/ 2147483647 h 386"/>
              <a:gd name="T38" fmla="*/ 2147483647 w 373"/>
              <a:gd name="T39" fmla="*/ 2147483647 h 386"/>
              <a:gd name="T40" fmla="*/ 2147483647 w 373"/>
              <a:gd name="T41" fmla="*/ 2147483647 h 386"/>
              <a:gd name="T42" fmla="*/ 2147483647 w 373"/>
              <a:gd name="T43" fmla="*/ 2147483647 h 386"/>
              <a:gd name="T44" fmla="*/ 2147483647 w 373"/>
              <a:gd name="T45" fmla="*/ 2147483647 h 386"/>
              <a:gd name="T46" fmla="*/ 2147483647 w 373"/>
              <a:gd name="T47" fmla="*/ 2147483647 h 386"/>
              <a:gd name="T48" fmla="*/ 2147483647 w 373"/>
              <a:gd name="T49" fmla="*/ 2147483647 h 386"/>
              <a:gd name="T50" fmla="*/ 2147483647 w 373"/>
              <a:gd name="T51" fmla="*/ 2147483647 h 386"/>
              <a:gd name="T52" fmla="*/ 2147483647 w 373"/>
              <a:gd name="T53" fmla="*/ 2147483647 h 386"/>
              <a:gd name="T54" fmla="*/ 2147483647 w 373"/>
              <a:gd name="T55" fmla="*/ 2147483647 h 386"/>
              <a:gd name="T56" fmla="*/ 2147483647 w 373"/>
              <a:gd name="T57" fmla="*/ 2147483647 h 386"/>
              <a:gd name="T58" fmla="*/ 2147483647 w 373"/>
              <a:gd name="T59" fmla="*/ 2147483647 h 386"/>
              <a:gd name="T60" fmla="*/ 2147483647 w 373"/>
              <a:gd name="T61" fmla="*/ 2147483647 h 386"/>
              <a:gd name="T62" fmla="*/ 2147483647 w 373"/>
              <a:gd name="T63" fmla="*/ 2147483647 h 386"/>
              <a:gd name="T64" fmla="*/ 2147483647 w 373"/>
              <a:gd name="T65" fmla="*/ 2147483647 h 386"/>
              <a:gd name="T66" fmla="*/ 2147483647 w 373"/>
              <a:gd name="T67" fmla="*/ 2147483647 h 386"/>
              <a:gd name="T68" fmla="*/ 2147483647 w 373"/>
              <a:gd name="T69" fmla="*/ 0 h 3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73" h="386">
                <a:moveTo>
                  <a:pt x="359" y="0"/>
                </a:moveTo>
                <a:lnTo>
                  <a:pt x="345" y="5"/>
                </a:lnTo>
                <a:lnTo>
                  <a:pt x="327" y="15"/>
                </a:lnTo>
                <a:lnTo>
                  <a:pt x="306" y="28"/>
                </a:lnTo>
                <a:lnTo>
                  <a:pt x="282" y="42"/>
                </a:lnTo>
                <a:lnTo>
                  <a:pt x="256" y="59"/>
                </a:lnTo>
                <a:lnTo>
                  <a:pt x="230" y="78"/>
                </a:lnTo>
                <a:lnTo>
                  <a:pt x="200" y="97"/>
                </a:lnTo>
                <a:lnTo>
                  <a:pt x="171" y="118"/>
                </a:lnTo>
                <a:lnTo>
                  <a:pt x="143" y="140"/>
                </a:lnTo>
                <a:lnTo>
                  <a:pt x="115" y="163"/>
                </a:lnTo>
                <a:lnTo>
                  <a:pt x="90" y="185"/>
                </a:lnTo>
                <a:lnTo>
                  <a:pt x="65" y="207"/>
                </a:lnTo>
                <a:lnTo>
                  <a:pt x="43" y="229"/>
                </a:lnTo>
                <a:lnTo>
                  <a:pt x="26" y="249"/>
                </a:lnTo>
                <a:lnTo>
                  <a:pt x="11" y="269"/>
                </a:lnTo>
                <a:lnTo>
                  <a:pt x="1" y="286"/>
                </a:lnTo>
                <a:lnTo>
                  <a:pt x="0" y="383"/>
                </a:lnTo>
                <a:lnTo>
                  <a:pt x="362" y="386"/>
                </a:lnTo>
                <a:lnTo>
                  <a:pt x="366" y="366"/>
                </a:lnTo>
                <a:lnTo>
                  <a:pt x="368" y="345"/>
                </a:lnTo>
                <a:lnTo>
                  <a:pt x="370" y="322"/>
                </a:lnTo>
                <a:lnTo>
                  <a:pt x="372" y="296"/>
                </a:lnTo>
                <a:lnTo>
                  <a:pt x="373" y="270"/>
                </a:lnTo>
                <a:lnTo>
                  <a:pt x="373" y="242"/>
                </a:lnTo>
                <a:lnTo>
                  <a:pt x="373" y="214"/>
                </a:lnTo>
                <a:lnTo>
                  <a:pt x="373" y="186"/>
                </a:lnTo>
                <a:lnTo>
                  <a:pt x="372" y="158"/>
                </a:lnTo>
                <a:lnTo>
                  <a:pt x="370" y="130"/>
                </a:lnTo>
                <a:lnTo>
                  <a:pt x="368" y="104"/>
                </a:lnTo>
                <a:lnTo>
                  <a:pt x="367" y="79"/>
                </a:lnTo>
                <a:lnTo>
                  <a:pt x="365" y="56"/>
                </a:lnTo>
                <a:lnTo>
                  <a:pt x="362" y="35"/>
                </a:lnTo>
                <a:lnTo>
                  <a:pt x="361" y="16"/>
                </a:lnTo>
                <a:lnTo>
                  <a:pt x="359" y="0"/>
                </a:lnTo>
                <a:close/>
              </a:path>
            </a:pathLst>
          </a:custGeom>
          <a:solidFill>
            <a:srgbClr val="75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Freeform 1030"/>
          <p:cNvSpPr>
            <a:spLocks noChangeAspect="1"/>
          </p:cNvSpPr>
          <p:nvPr/>
        </p:nvSpPr>
        <p:spPr bwMode="auto">
          <a:xfrm>
            <a:off x="533400" y="6210300"/>
            <a:ext cx="147638" cy="266700"/>
          </a:xfrm>
          <a:custGeom>
            <a:avLst/>
            <a:gdLst>
              <a:gd name="T0" fmla="*/ 2147483647 w 381"/>
              <a:gd name="T1" fmla="*/ 2147483647 h 697"/>
              <a:gd name="T2" fmla="*/ 2147483647 w 381"/>
              <a:gd name="T3" fmla="*/ 2147483647 h 697"/>
              <a:gd name="T4" fmla="*/ 2147483647 w 381"/>
              <a:gd name="T5" fmla="*/ 2147483647 h 697"/>
              <a:gd name="T6" fmla="*/ 2147483647 w 381"/>
              <a:gd name="T7" fmla="*/ 2147483647 h 697"/>
              <a:gd name="T8" fmla="*/ 2147483647 w 381"/>
              <a:gd name="T9" fmla="*/ 2147483647 h 697"/>
              <a:gd name="T10" fmla="*/ 2147483647 w 381"/>
              <a:gd name="T11" fmla="*/ 2147483647 h 697"/>
              <a:gd name="T12" fmla="*/ 2147483647 w 381"/>
              <a:gd name="T13" fmla="*/ 2147483647 h 697"/>
              <a:gd name="T14" fmla="*/ 2147483647 w 381"/>
              <a:gd name="T15" fmla="*/ 2147483647 h 697"/>
              <a:gd name="T16" fmla="*/ 2147483647 w 381"/>
              <a:gd name="T17" fmla="*/ 2147483647 h 697"/>
              <a:gd name="T18" fmla="*/ 2147483647 w 381"/>
              <a:gd name="T19" fmla="*/ 2147483647 h 697"/>
              <a:gd name="T20" fmla="*/ 2147483647 w 381"/>
              <a:gd name="T21" fmla="*/ 2147483647 h 697"/>
              <a:gd name="T22" fmla="*/ 2147483647 w 381"/>
              <a:gd name="T23" fmla="*/ 2147483647 h 697"/>
              <a:gd name="T24" fmla="*/ 2147483647 w 381"/>
              <a:gd name="T25" fmla="*/ 2147483647 h 697"/>
              <a:gd name="T26" fmla="*/ 2147483647 w 381"/>
              <a:gd name="T27" fmla="*/ 2147483647 h 697"/>
              <a:gd name="T28" fmla="*/ 2147483647 w 381"/>
              <a:gd name="T29" fmla="*/ 2147483647 h 697"/>
              <a:gd name="T30" fmla="*/ 2147483647 w 381"/>
              <a:gd name="T31" fmla="*/ 2147483647 h 697"/>
              <a:gd name="T32" fmla="*/ 2147483647 w 381"/>
              <a:gd name="T33" fmla="*/ 2147483647 h 697"/>
              <a:gd name="T34" fmla="*/ 2147483647 w 381"/>
              <a:gd name="T35" fmla="*/ 2147483647 h 697"/>
              <a:gd name="T36" fmla="*/ 2147483647 w 381"/>
              <a:gd name="T37" fmla="*/ 2147483647 h 697"/>
              <a:gd name="T38" fmla="*/ 2147483647 w 381"/>
              <a:gd name="T39" fmla="*/ 2147483647 h 697"/>
              <a:gd name="T40" fmla="*/ 2147483647 w 381"/>
              <a:gd name="T41" fmla="*/ 2147483647 h 697"/>
              <a:gd name="T42" fmla="*/ 2147483647 w 381"/>
              <a:gd name="T43" fmla="*/ 2147483647 h 697"/>
              <a:gd name="T44" fmla="*/ 2147483647 w 381"/>
              <a:gd name="T45" fmla="*/ 2147483647 h 697"/>
              <a:gd name="T46" fmla="*/ 2147483647 w 381"/>
              <a:gd name="T47" fmla="*/ 2147483647 h 697"/>
              <a:gd name="T48" fmla="*/ 2147483647 w 381"/>
              <a:gd name="T49" fmla="*/ 2147483647 h 697"/>
              <a:gd name="T50" fmla="*/ 2147483647 w 381"/>
              <a:gd name="T51" fmla="*/ 2147483647 h 697"/>
              <a:gd name="T52" fmla="*/ 2147483647 w 381"/>
              <a:gd name="T53" fmla="*/ 2147483647 h 697"/>
              <a:gd name="T54" fmla="*/ 0 w 381"/>
              <a:gd name="T55" fmla="*/ 2147483647 h 697"/>
              <a:gd name="T56" fmla="*/ 2147483647 w 381"/>
              <a:gd name="T57" fmla="*/ 2147483647 h 697"/>
              <a:gd name="T58" fmla="*/ 2147483647 w 381"/>
              <a:gd name="T59" fmla="*/ 2147483647 h 697"/>
              <a:gd name="T60" fmla="*/ 2147483647 w 381"/>
              <a:gd name="T61" fmla="*/ 2147483647 h 697"/>
              <a:gd name="T62" fmla="*/ 2147483647 w 381"/>
              <a:gd name="T63" fmla="*/ 2147483647 h 69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81" h="697">
                <a:moveTo>
                  <a:pt x="13" y="0"/>
                </a:moveTo>
                <a:lnTo>
                  <a:pt x="27" y="5"/>
                </a:lnTo>
                <a:lnTo>
                  <a:pt x="45" y="12"/>
                </a:lnTo>
                <a:lnTo>
                  <a:pt x="64" y="22"/>
                </a:lnTo>
                <a:lnTo>
                  <a:pt x="88" y="35"/>
                </a:lnTo>
                <a:lnTo>
                  <a:pt x="113" y="50"/>
                </a:lnTo>
                <a:lnTo>
                  <a:pt x="139" y="67"/>
                </a:lnTo>
                <a:lnTo>
                  <a:pt x="167" y="86"/>
                </a:lnTo>
                <a:lnTo>
                  <a:pt x="194" y="106"/>
                </a:lnTo>
                <a:lnTo>
                  <a:pt x="222" y="128"/>
                </a:lnTo>
                <a:lnTo>
                  <a:pt x="248" y="150"/>
                </a:lnTo>
                <a:lnTo>
                  <a:pt x="275" y="172"/>
                </a:lnTo>
                <a:lnTo>
                  <a:pt x="300" y="195"/>
                </a:lnTo>
                <a:lnTo>
                  <a:pt x="322" y="219"/>
                </a:lnTo>
                <a:lnTo>
                  <a:pt x="341" y="242"/>
                </a:lnTo>
                <a:lnTo>
                  <a:pt x="358" y="264"/>
                </a:lnTo>
                <a:lnTo>
                  <a:pt x="371" y="285"/>
                </a:lnTo>
                <a:lnTo>
                  <a:pt x="374" y="310"/>
                </a:lnTo>
                <a:lnTo>
                  <a:pt x="376" y="335"/>
                </a:lnTo>
                <a:lnTo>
                  <a:pt x="379" y="362"/>
                </a:lnTo>
                <a:lnTo>
                  <a:pt x="380" y="390"/>
                </a:lnTo>
                <a:lnTo>
                  <a:pt x="381" y="418"/>
                </a:lnTo>
                <a:lnTo>
                  <a:pt x="381" y="446"/>
                </a:lnTo>
                <a:lnTo>
                  <a:pt x="381" y="474"/>
                </a:lnTo>
                <a:lnTo>
                  <a:pt x="380" y="502"/>
                </a:lnTo>
                <a:lnTo>
                  <a:pt x="379" y="529"/>
                </a:lnTo>
                <a:lnTo>
                  <a:pt x="378" y="556"/>
                </a:lnTo>
                <a:lnTo>
                  <a:pt x="375" y="583"/>
                </a:lnTo>
                <a:lnTo>
                  <a:pt x="373" y="609"/>
                </a:lnTo>
                <a:lnTo>
                  <a:pt x="371" y="633"/>
                </a:lnTo>
                <a:lnTo>
                  <a:pt x="368" y="656"/>
                </a:lnTo>
                <a:lnTo>
                  <a:pt x="365" y="677"/>
                </a:lnTo>
                <a:lnTo>
                  <a:pt x="362" y="697"/>
                </a:lnTo>
                <a:lnTo>
                  <a:pt x="344" y="688"/>
                </a:lnTo>
                <a:lnTo>
                  <a:pt x="322" y="676"/>
                </a:lnTo>
                <a:lnTo>
                  <a:pt x="297" y="661"/>
                </a:lnTo>
                <a:lnTo>
                  <a:pt x="272" y="645"/>
                </a:lnTo>
                <a:lnTo>
                  <a:pt x="244" y="626"/>
                </a:lnTo>
                <a:lnTo>
                  <a:pt x="216" y="605"/>
                </a:lnTo>
                <a:lnTo>
                  <a:pt x="187" y="584"/>
                </a:lnTo>
                <a:lnTo>
                  <a:pt x="159" y="561"/>
                </a:lnTo>
                <a:lnTo>
                  <a:pt x="131" y="539"/>
                </a:lnTo>
                <a:lnTo>
                  <a:pt x="105" y="517"/>
                </a:lnTo>
                <a:lnTo>
                  <a:pt x="82" y="495"/>
                </a:lnTo>
                <a:lnTo>
                  <a:pt x="61" y="474"/>
                </a:lnTo>
                <a:lnTo>
                  <a:pt x="42" y="455"/>
                </a:lnTo>
                <a:lnTo>
                  <a:pt x="28" y="438"/>
                </a:lnTo>
                <a:lnTo>
                  <a:pt x="18" y="421"/>
                </a:lnTo>
                <a:lnTo>
                  <a:pt x="13" y="408"/>
                </a:lnTo>
                <a:lnTo>
                  <a:pt x="10" y="389"/>
                </a:lnTo>
                <a:lnTo>
                  <a:pt x="6" y="367"/>
                </a:lnTo>
                <a:lnTo>
                  <a:pt x="4" y="342"/>
                </a:lnTo>
                <a:lnTo>
                  <a:pt x="3" y="315"/>
                </a:lnTo>
                <a:lnTo>
                  <a:pt x="1" y="286"/>
                </a:lnTo>
                <a:lnTo>
                  <a:pt x="0" y="257"/>
                </a:lnTo>
                <a:lnTo>
                  <a:pt x="0" y="227"/>
                </a:lnTo>
                <a:lnTo>
                  <a:pt x="1" y="197"/>
                </a:lnTo>
                <a:lnTo>
                  <a:pt x="1" y="166"/>
                </a:lnTo>
                <a:lnTo>
                  <a:pt x="3" y="137"/>
                </a:lnTo>
                <a:lnTo>
                  <a:pt x="4" y="109"/>
                </a:lnTo>
                <a:lnTo>
                  <a:pt x="5" y="83"/>
                </a:lnTo>
                <a:lnTo>
                  <a:pt x="7" y="58"/>
                </a:lnTo>
                <a:lnTo>
                  <a:pt x="8" y="35"/>
                </a:lnTo>
                <a:lnTo>
                  <a:pt x="11" y="16"/>
                </a:lnTo>
                <a:lnTo>
                  <a:pt x="13" y="0"/>
                </a:lnTo>
                <a:close/>
              </a:path>
            </a:pathLst>
          </a:custGeom>
          <a:solidFill>
            <a:srgbClr val="75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Freeform 1031"/>
          <p:cNvSpPr>
            <a:spLocks noChangeAspect="1"/>
          </p:cNvSpPr>
          <p:nvPr/>
        </p:nvSpPr>
        <p:spPr bwMode="auto">
          <a:xfrm>
            <a:off x="533400" y="6411913"/>
            <a:ext cx="142875" cy="150812"/>
          </a:xfrm>
          <a:custGeom>
            <a:avLst/>
            <a:gdLst>
              <a:gd name="T0" fmla="*/ 2147483647 w 370"/>
              <a:gd name="T1" fmla="*/ 0 h 392"/>
              <a:gd name="T2" fmla="*/ 2147483647 w 370"/>
              <a:gd name="T3" fmla="*/ 2147483647 h 392"/>
              <a:gd name="T4" fmla="*/ 2147483647 w 370"/>
              <a:gd name="T5" fmla="*/ 2147483647 h 392"/>
              <a:gd name="T6" fmla="*/ 2147483647 w 370"/>
              <a:gd name="T7" fmla="*/ 2147483647 h 392"/>
              <a:gd name="T8" fmla="*/ 2147483647 w 370"/>
              <a:gd name="T9" fmla="*/ 2147483647 h 392"/>
              <a:gd name="T10" fmla="*/ 2147483647 w 370"/>
              <a:gd name="T11" fmla="*/ 2147483647 h 392"/>
              <a:gd name="T12" fmla="*/ 2147483647 w 370"/>
              <a:gd name="T13" fmla="*/ 2147483647 h 392"/>
              <a:gd name="T14" fmla="*/ 2147483647 w 370"/>
              <a:gd name="T15" fmla="*/ 2147483647 h 392"/>
              <a:gd name="T16" fmla="*/ 2147483647 w 370"/>
              <a:gd name="T17" fmla="*/ 2147483647 h 392"/>
              <a:gd name="T18" fmla="*/ 2147483647 w 370"/>
              <a:gd name="T19" fmla="*/ 2147483647 h 392"/>
              <a:gd name="T20" fmla="*/ 2147483647 w 370"/>
              <a:gd name="T21" fmla="*/ 2147483647 h 392"/>
              <a:gd name="T22" fmla="*/ 2147483647 w 370"/>
              <a:gd name="T23" fmla="*/ 2147483647 h 392"/>
              <a:gd name="T24" fmla="*/ 2147483647 w 370"/>
              <a:gd name="T25" fmla="*/ 2147483647 h 392"/>
              <a:gd name="T26" fmla="*/ 2147483647 w 370"/>
              <a:gd name="T27" fmla="*/ 2147483647 h 392"/>
              <a:gd name="T28" fmla="*/ 2147483647 w 370"/>
              <a:gd name="T29" fmla="*/ 2147483647 h 392"/>
              <a:gd name="T30" fmla="*/ 2147483647 w 370"/>
              <a:gd name="T31" fmla="*/ 2147483647 h 392"/>
              <a:gd name="T32" fmla="*/ 2147483647 w 370"/>
              <a:gd name="T33" fmla="*/ 2147483647 h 392"/>
              <a:gd name="T34" fmla="*/ 2147483647 w 370"/>
              <a:gd name="T35" fmla="*/ 2147483647 h 392"/>
              <a:gd name="T36" fmla="*/ 2147483647 w 370"/>
              <a:gd name="T37" fmla="*/ 2147483647 h 392"/>
              <a:gd name="T38" fmla="*/ 2147483647 w 370"/>
              <a:gd name="T39" fmla="*/ 2147483647 h 392"/>
              <a:gd name="T40" fmla="*/ 2147483647 w 370"/>
              <a:gd name="T41" fmla="*/ 2147483647 h 392"/>
              <a:gd name="T42" fmla="*/ 2147483647 w 370"/>
              <a:gd name="T43" fmla="*/ 2147483647 h 392"/>
              <a:gd name="T44" fmla="*/ 2147483647 w 370"/>
              <a:gd name="T45" fmla="*/ 2147483647 h 392"/>
              <a:gd name="T46" fmla="*/ 2147483647 w 370"/>
              <a:gd name="T47" fmla="*/ 2147483647 h 392"/>
              <a:gd name="T48" fmla="*/ 2147483647 w 370"/>
              <a:gd name="T49" fmla="*/ 2147483647 h 392"/>
              <a:gd name="T50" fmla="*/ 2147483647 w 370"/>
              <a:gd name="T51" fmla="*/ 2147483647 h 392"/>
              <a:gd name="T52" fmla="*/ 2147483647 w 370"/>
              <a:gd name="T53" fmla="*/ 2147483647 h 392"/>
              <a:gd name="T54" fmla="*/ 2147483647 w 370"/>
              <a:gd name="T55" fmla="*/ 2147483647 h 392"/>
              <a:gd name="T56" fmla="*/ 2147483647 w 370"/>
              <a:gd name="T57" fmla="*/ 2147483647 h 392"/>
              <a:gd name="T58" fmla="*/ 2147483647 w 370"/>
              <a:gd name="T59" fmla="*/ 2147483647 h 392"/>
              <a:gd name="T60" fmla="*/ 2147483647 w 370"/>
              <a:gd name="T61" fmla="*/ 2147483647 h 392"/>
              <a:gd name="T62" fmla="*/ 2147483647 w 370"/>
              <a:gd name="T63" fmla="*/ 2147483647 h 392"/>
              <a:gd name="T64" fmla="*/ 2147483647 w 370"/>
              <a:gd name="T65" fmla="*/ 2147483647 h 392"/>
              <a:gd name="T66" fmla="*/ 2147483647 w 370"/>
              <a:gd name="T67" fmla="*/ 2147483647 h 392"/>
              <a:gd name="T68" fmla="*/ 2147483647 w 370"/>
              <a:gd name="T69" fmla="*/ 2147483647 h 392"/>
              <a:gd name="T70" fmla="*/ 2147483647 w 370"/>
              <a:gd name="T71" fmla="*/ 2147483647 h 392"/>
              <a:gd name="T72" fmla="*/ 2147483647 w 370"/>
              <a:gd name="T73" fmla="*/ 2147483647 h 392"/>
              <a:gd name="T74" fmla="*/ 2147483647 w 370"/>
              <a:gd name="T75" fmla="*/ 2147483647 h 392"/>
              <a:gd name="T76" fmla="*/ 0 w 370"/>
              <a:gd name="T77" fmla="*/ 2147483647 h 392"/>
              <a:gd name="T78" fmla="*/ 0 w 370"/>
              <a:gd name="T79" fmla="*/ 2147483647 h 392"/>
              <a:gd name="T80" fmla="*/ 0 w 370"/>
              <a:gd name="T81" fmla="*/ 2147483647 h 392"/>
              <a:gd name="T82" fmla="*/ 2147483647 w 370"/>
              <a:gd name="T83" fmla="*/ 2147483647 h 392"/>
              <a:gd name="T84" fmla="*/ 2147483647 w 370"/>
              <a:gd name="T85" fmla="*/ 2147483647 h 392"/>
              <a:gd name="T86" fmla="*/ 2147483647 w 370"/>
              <a:gd name="T87" fmla="*/ 2147483647 h 392"/>
              <a:gd name="T88" fmla="*/ 2147483647 w 370"/>
              <a:gd name="T89" fmla="*/ 2147483647 h 392"/>
              <a:gd name="T90" fmla="*/ 2147483647 w 370"/>
              <a:gd name="T91" fmla="*/ 2147483647 h 392"/>
              <a:gd name="T92" fmla="*/ 2147483647 w 370"/>
              <a:gd name="T93" fmla="*/ 2147483647 h 392"/>
              <a:gd name="T94" fmla="*/ 2147483647 w 370"/>
              <a:gd name="T95" fmla="*/ 2147483647 h 392"/>
              <a:gd name="T96" fmla="*/ 2147483647 w 370"/>
              <a:gd name="T97" fmla="*/ 2147483647 h 392"/>
              <a:gd name="T98" fmla="*/ 2147483647 w 370"/>
              <a:gd name="T99" fmla="*/ 0 h 39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70" h="392">
                <a:moveTo>
                  <a:pt x="16" y="0"/>
                </a:moveTo>
                <a:lnTo>
                  <a:pt x="30" y="4"/>
                </a:lnTo>
                <a:lnTo>
                  <a:pt x="47" y="11"/>
                </a:lnTo>
                <a:lnTo>
                  <a:pt x="67" y="22"/>
                </a:lnTo>
                <a:lnTo>
                  <a:pt x="90" y="35"/>
                </a:lnTo>
                <a:lnTo>
                  <a:pt x="115" y="50"/>
                </a:lnTo>
                <a:lnTo>
                  <a:pt x="140" y="66"/>
                </a:lnTo>
                <a:lnTo>
                  <a:pt x="167" y="85"/>
                </a:lnTo>
                <a:lnTo>
                  <a:pt x="195" y="105"/>
                </a:lnTo>
                <a:lnTo>
                  <a:pt x="222" y="127"/>
                </a:lnTo>
                <a:lnTo>
                  <a:pt x="248" y="149"/>
                </a:lnTo>
                <a:lnTo>
                  <a:pt x="274" y="171"/>
                </a:lnTo>
                <a:lnTo>
                  <a:pt x="299" y="194"/>
                </a:lnTo>
                <a:lnTo>
                  <a:pt x="321" y="216"/>
                </a:lnTo>
                <a:lnTo>
                  <a:pt x="340" y="240"/>
                </a:lnTo>
                <a:lnTo>
                  <a:pt x="357" y="262"/>
                </a:lnTo>
                <a:lnTo>
                  <a:pt x="370" y="283"/>
                </a:lnTo>
                <a:lnTo>
                  <a:pt x="370" y="391"/>
                </a:lnTo>
                <a:lnTo>
                  <a:pt x="366" y="391"/>
                </a:lnTo>
                <a:lnTo>
                  <a:pt x="354" y="392"/>
                </a:lnTo>
                <a:lnTo>
                  <a:pt x="336" y="392"/>
                </a:lnTo>
                <a:lnTo>
                  <a:pt x="314" y="392"/>
                </a:lnTo>
                <a:lnTo>
                  <a:pt x="286" y="392"/>
                </a:lnTo>
                <a:lnTo>
                  <a:pt x="255" y="392"/>
                </a:lnTo>
                <a:lnTo>
                  <a:pt x="223" y="392"/>
                </a:lnTo>
                <a:lnTo>
                  <a:pt x="190" y="391"/>
                </a:lnTo>
                <a:lnTo>
                  <a:pt x="156" y="391"/>
                </a:lnTo>
                <a:lnTo>
                  <a:pt x="124" y="391"/>
                </a:lnTo>
                <a:lnTo>
                  <a:pt x="94" y="391"/>
                </a:lnTo>
                <a:lnTo>
                  <a:pt x="67" y="391"/>
                </a:lnTo>
                <a:lnTo>
                  <a:pt x="44" y="391"/>
                </a:lnTo>
                <a:lnTo>
                  <a:pt x="26" y="391"/>
                </a:lnTo>
                <a:lnTo>
                  <a:pt x="14" y="391"/>
                </a:lnTo>
                <a:lnTo>
                  <a:pt x="11" y="391"/>
                </a:lnTo>
                <a:lnTo>
                  <a:pt x="7" y="371"/>
                </a:lnTo>
                <a:lnTo>
                  <a:pt x="5" y="350"/>
                </a:lnTo>
                <a:lnTo>
                  <a:pt x="3" y="326"/>
                </a:lnTo>
                <a:lnTo>
                  <a:pt x="2" y="300"/>
                </a:lnTo>
                <a:lnTo>
                  <a:pt x="0" y="273"/>
                </a:lnTo>
                <a:lnTo>
                  <a:pt x="0" y="245"/>
                </a:lnTo>
                <a:lnTo>
                  <a:pt x="0" y="216"/>
                </a:lnTo>
                <a:lnTo>
                  <a:pt x="2" y="188"/>
                </a:lnTo>
                <a:lnTo>
                  <a:pt x="2" y="159"/>
                </a:lnTo>
                <a:lnTo>
                  <a:pt x="4" y="131"/>
                </a:lnTo>
                <a:lnTo>
                  <a:pt x="5" y="105"/>
                </a:lnTo>
                <a:lnTo>
                  <a:pt x="7" y="79"/>
                </a:lnTo>
                <a:lnTo>
                  <a:pt x="9" y="56"/>
                </a:lnTo>
                <a:lnTo>
                  <a:pt x="11" y="35"/>
                </a:lnTo>
                <a:lnTo>
                  <a:pt x="13" y="16"/>
                </a:lnTo>
                <a:lnTo>
                  <a:pt x="16" y="0"/>
                </a:lnTo>
                <a:close/>
              </a:path>
            </a:pathLst>
          </a:custGeom>
          <a:solidFill>
            <a:srgbClr val="75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31" name="Freeform 1032"/>
          <p:cNvSpPr>
            <a:spLocks noChangeAspect="1"/>
          </p:cNvSpPr>
          <p:nvPr/>
        </p:nvSpPr>
        <p:spPr bwMode="auto">
          <a:xfrm>
            <a:off x="850900" y="6219825"/>
            <a:ext cx="147638" cy="268288"/>
          </a:xfrm>
          <a:custGeom>
            <a:avLst/>
            <a:gdLst>
              <a:gd name="T0" fmla="*/ 2147483647 w 380"/>
              <a:gd name="T1" fmla="*/ 2147483647 h 697"/>
              <a:gd name="T2" fmla="*/ 2147483647 w 380"/>
              <a:gd name="T3" fmla="*/ 2147483647 h 697"/>
              <a:gd name="T4" fmla="*/ 2147483647 w 380"/>
              <a:gd name="T5" fmla="*/ 2147483647 h 697"/>
              <a:gd name="T6" fmla="*/ 2147483647 w 380"/>
              <a:gd name="T7" fmla="*/ 2147483647 h 697"/>
              <a:gd name="T8" fmla="*/ 2147483647 w 380"/>
              <a:gd name="T9" fmla="*/ 2147483647 h 697"/>
              <a:gd name="T10" fmla="*/ 2147483647 w 380"/>
              <a:gd name="T11" fmla="*/ 2147483647 h 697"/>
              <a:gd name="T12" fmla="*/ 2147483647 w 380"/>
              <a:gd name="T13" fmla="*/ 2147483647 h 697"/>
              <a:gd name="T14" fmla="*/ 2147483647 w 380"/>
              <a:gd name="T15" fmla="*/ 2147483647 h 697"/>
              <a:gd name="T16" fmla="*/ 2147483647 w 380"/>
              <a:gd name="T17" fmla="*/ 2147483647 h 697"/>
              <a:gd name="T18" fmla="*/ 2147483647 w 380"/>
              <a:gd name="T19" fmla="*/ 2147483647 h 697"/>
              <a:gd name="T20" fmla="*/ 2147483647 w 380"/>
              <a:gd name="T21" fmla="*/ 2147483647 h 697"/>
              <a:gd name="T22" fmla="*/ 2147483647 w 380"/>
              <a:gd name="T23" fmla="*/ 2147483647 h 697"/>
              <a:gd name="T24" fmla="*/ 2147483647 w 380"/>
              <a:gd name="T25" fmla="*/ 2147483647 h 697"/>
              <a:gd name="T26" fmla="*/ 2147483647 w 380"/>
              <a:gd name="T27" fmla="*/ 2147483647 h 697"/>
              <a:gd name="T28" fmla="*/ 2147483647 w 380"/>
              <a:gd name="T29" fmla="*/ 2147483647 h 697"/>
              <a:gd name="T30" fmla="*/ 2147483647 w 380"/>
              <a:gd name="T31" fmla="*/ 2147483647 h 697"/>
              <a:gd name="T32" fmla="*/ 2147483647 w 380"/>
              <a:gd name="T33" fmla="*/ 2147483647 h 697"/>
              <a:gd name="T34" fmla="*/ 2147483647 w 380"/>
              <a:gd name="T35" fmla="*/ 2147483647 h 697"/>
              <a:gd name="T36" fmla="*/ 2147483647 w 380"/>
              <a:gd name="T37" fmla="*/ 2147483647 h 697"/>
              <a:gd name="T38" fmla="*/ 2147483647 w 380"/>
              <a:gd name="T39" fmla="*/ 2147483647 h 697"/>
              <a:gd name="T40" fmla="*/ 2147483647 w 380"/>
              <a:gd name="T41" fmla="*/ 2147483647 h 697"/>
              <a:gd name="T42" fmla="*/ 2147483647 w 380"/>
              <a:gd name="T43" fmla="*/ 2147483647 h 697"/>
              <a:gd name="T44" fmla="*/ 2147483647 w 380"/>
              <a:gd name="T45" fmla="*/ 2147483647 h 697"/>
              <a:gd name="T46" fmla="*/ 2147483647 w 380"/>
              <a:gd name="T47" fmla="*/ 2147483647 h 697"/>
              <a:gd name="T48" fmla="*/ 2147483647 w 380"/>
              <a:gd name="T49" fmla="*/ 2147483647 h 697"/>
              <a:gd name="T50" fmla="*/ 2147483647 w 380"/>
              <a:gd name="T51" fmla="*/ 2147483647 h 697"/>
              <a:gd name="T52" fmla="*/ 0 w 380"/>
              <a:gd name="T53" fmla="*/ 2147483647 h 697"/>
              <a:gd name="T54" fmla="*/ 0 w 380"/>
              <a:gd name="T55" fmla="*/ 2147483647 h 697"/>
              <a:gd name="T56" fmla="*/ 0 w 380"/>
              <a:gd name="T57" fmla="*/ 2147483647 h 697"/>
              <a:gd name="T58" fmla="*/ 2147483647 w 380"/>
              <a:gd name="T59" fmla="*/ 2147483647 h 697"/>
              <a:gd name="T60" fmla="*/ 2147483647 w 380"/>
              <a:gd name="T61" fmla="*/ 2147483647 h 697"/>
              <a:gd name="T62" fmla="*/ 2147483647 w 380"/>
              <a:gd name="T63" fmla="*/ 2147483647 h 69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80" h="697">
                <a:moveTo>
                  <a:pt x="11" y="0"/>
                </a:moveTo>
                <a:lnTo>
                  <a:pt x="25" y="4"/>
                </a:lnTo>
                <a:lnTo>
                  <a:pt x="43" y="11"/>
                </a:lnTo>
                <a:lnTo>
                  <a:pt x="62" y="22"/>
                </a:lnTo>
                <a:lnTo>
                  <a:pt x="86" y="34"/>
                </a:lnTo>
                <a:lnTo>
                  <a:pt x="111" y="50"/>
                </a:lnTo>
                <a:lnTo>
                  <a:pt x="137" y="67"/>
                </a:lnTo>
                <a:lnTo>
                  <a:pt x="165" y="86"/>
                </a:lnTo>
                <a:lnTo>
                  <a:pt x="192" y="105"/>
                </a:lnTo>
                <a:lnTo>
                  <a:pt x="220" y="128"/>
                </a:lnTo>
                <a:lnTo>
                  <a:pt x="246" y="150"/>
                </a:lnTo>
                <a:lnTo>
                  <a:pt x="273" y="172"/>
                </a:lnTo>
                <a:lnTo>
                  <a:pt x="298" y="195"/>
                </a:lnTo>
                <a:lnTo>
                  <a:pt x="320" y="218"/>
                </a:lnTo>
                <a:lnTo>
                  <a:pt x="340" y="242"/>
                </a:lnTo>
                <a:lnTo>
                  <a:pt x="356" y="264"/>
                </a:lnTo>
                <a:lnTo>
                  <a:pt x="369" y="285"/>
                </a:lnTo>
                <a:lnTo>
                  <a:pt x="372" y="309"/>
                </a:lnTo>
                <a:lnTo>
                  <a:pt x="376" y="335"/>
                </a:lnTo>
                <a:lnTo>
                  <a:pt x="378" y="362"/>
                </a:lnTo>
                <a:lnTo>
                  <a:pt x="379" y="389"/>
                </a:lnTo>
                <a:lnTo>
                  <a:pt x="379" y="417"/>
                </a:lnTo>
                <a:lnTo>
                  <a:pt x="380" y="445"/>
                </a:lnTo>
                <a:lnTo>
                  <a:pt x="379" y="473"/>
                </a:lnTo>
                <a:lnTo>
                  <a:pt x="379" y="501"/>
                </a:lnTo>
                <a:lnTo>
                  <a:pt x="378" y="529"/>
                </a:lnTo>
                <a:lnTo>
                  <a:pt x="376" y="556"/>
                </a:lnTo>
                <a:lnTo>
                  <a:pt x="374" y="583"/>
                </a:lnTo>
                <a:lnTo>
                  <a:pt x="372" y="608"/>
                </a:lnTo>
                <a:lnTo>
                  <a:pt x="370" y="633"/>
                </a:lnTo>
                <a:lnTo>
                  <a:pt x="366" y="656"/>
                </a:lnTo>
                <a:lnTo>
                  <a:pt x="364" y="677"/>
                </a:lnTo>
                <a:lnTo>
                  <a:pt x="362" y="697"/>
                </a:lnTo>
                <a:lnTo>
                  <a:pt x="343" y="687"/>
                </a:lnTo>
                <a:lnTo>
                  <a:pt x="321" y="676"/>
                </a:lnTo>
                <a:lnTo>
                  <a:pt x="296" y="661"/>
                </a:lnTo>
                <a:lnTo>
                  <a:pt x="271" y="644"/>
                </a:lnTo>
                <a:lnTo>
                  <a:pt x="243" y="626"/>
                </a:lnTo>
                <a:lnTo>
                  <a:pt x="215" y="605"/>
                </a:lnTo>
                <a:lnTo>
                  <a:pt x="186" y="584"/>
                </a:lnTo>
                <a:lnTo>
                  <a:pt x="158" y="561"/>
                </a:lnTo>
                <a:lnTo>
                  <a:pt x="130" y="538"/>
                </a:lnTo>
                <a:lnTo>
                  <a:pt x="104" y="516"/>
                </a:lnTo>
                <a:lnTo>
                  <a:pt x="80" y="494"/>
                </a:lnTo>
                <a:lnTo>
                  <a:pt x="59" y="473"/>
                </a:lnTo>
                <a:lnTo>
                  <a:pt x="41" y="455"/>
                </a:lnTo>
                <a:lnTo>
                  <a:pt x="26" y="437"/>
                </a:lnTo>
                <a:lnTo>
                  <a:pt x="17" y="421"/>
                </a:lnTo>
                <a:lnTo>
                  <a:pt x="11" y="408"/>
                </a:lnTo>
                <a:lnTo>
                  <a:pt x="8" y="388"/>
                </a:lnTo>
                <a:lnTo>
                  <a:pt x="4" y="366"/>
                </a:lnTo>
                <a:lnTo>
                  <a:pt x="3" y="342"/>
                </a:lnTo>
                <a:lnTo>
                  <a:pt x="1" y="315"/>
                </a:lnTo>
                <a:lnTo>
                  <a:pt x="0" y="286"/>
                </a:lnTo>
                <a:lnTo>
                  <a:pt x="0" y="257"/>
                </a:lnTo>
                <a:lnTo>
                  <a:pt x="0" y="226"/>
                </a:lnTo>
                <a:lnTo>
                  <a:pt x="0" y="196"/>
                </a:lnTo>
                <a:lnTo>
                  <a:pt x="0" y="166"/>
                </a:lnTo>
                <a:lnTo>
                  <a:pt x="1" y="137"/>
                </a:lnTo>
                <a:lnTo>
                  <a:pt x="2" y="109"/>
                </a:lnTo>
                <a:lnTo>
                  <a:pt x="4" y="82"/>
                </a:lnTo>
                <a:lnTo>
                  <a:pt x="5" y="58"/>
                </a:lnTo>
                <a:lnTo>
                  <a:pt x="8" y="34"/>
                </a:lnTo>
                <a:lnTo>
                  <a:pt x="9" y="16"/>
                </a:lnTo>
                <a:lnTo>
                  <a:pt x="11" y="0"/>
                </a:lnTo>
                <a:close/>
              </a:path>
            </a:pathLst>
          </a:custGeom>
          <a:solidFill>
            <a:srgbClr val="75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32" name="Freeform 1033"/>
          <p:cNvSpPr>
            <a:spLocks noChangeAspect="1"/>
          </p:cNvSpPr>
          <p:nvPr/>
        </p:nvSpPr>
        <p:spPr bwMode="auto">
          <a:xfrm>
            <a:off x="849313" y="6415088"/>
            <a:ext cx="144462" cy="147637"/>
          </a:xfrm>
          <a:custGeom>
            <a:avLst/>
            <a:gdLst>
              <a:gd name="T0" fmla="*/ 2147483647 w 371"/>
              <a:gd name="T1" fmla="*/ 0 h 383"/>
              <a:gd name="T2" fmla="*/ 2147483647 w 371"/>
              <a:gd name="T3" fmla="*/ 2147483647 h 383"/>
              <a:gd name="T4" fmla="*/ 2147483647 w 371"/>
              <a:gd name="T5" fmla="*/ 2147483647 h 383"/>
              <a:gd name="T6" fmla="*/ 2147483647 w 371"/>
              <a:gd name="T7" fmla="*/ 2147483647 h 383"/>
              <a:gd name="T8" fmla="*/ 2147483647 w 371"/>
              <a:gd name="T9" fmla="*/ 2147483647 h 383"/>
              <a:gd name="T10" fmla="*/ 2147483647 w 371"/>
              <a:gd name="T11" fmla="*/ 2147483647 h 383"/>
              <a:gd name="T12" fmla="*/ 2147483647 w 371"/>
              <a:gd name="T13" fmla="*/ 2147483647 h 383"/>
              <a:gd name="T14" fmla="*/ 2147483647 w 371"/>
              <a:gd name="T15" fmla="*/ 2147483647 h 383"/>
              <a:gd name="T16" fmla="*/ 2147483647 w 371"/>
              <a:gd name="T17" fmla="*/ 2147483647 h 383"/>
              <a:gd name="T18" fmla="*/ 2147483647 w 371"/>
              <a:gd name="T19" fmla="*/ 2147483647 h 383"/>
              <a:gd name="T20" fmla="*/ 2147483647 w 371"/>
              <a:gd name="T21" fmla="*/ 2147483647 h 383"/>
              <a:gd name="T22" fmla="*/ 2147483647 w 371"/>
              <a:gd name="T23" fmla="*/ 2147483647 h 383"/>
              <a:gd name="T24" fmla="*/ 2147483647 w 371"/>
              <a:gd name="T25" fmla="*/ 2147483647 h 383"/>
              <a:gd name="T26" fmla="*/ 2147483647 w 371"/>
              <a:gd name="T27" fmla="*/ 2147483647 h 383"/>
              <a:gd name="T28" fmla="*/ 2147483647 w 371"/>
              <a:gd name="T29" fmla="*/ 2147483647 h 383"/>
              <a:gd name="T30" fmla="*/ 2147483647 w 371"/>
              <a:gd name="T31" fmla="*/ 2147483647 h 383"/>
              <a:gd name="T32" fmla="*/ 2147483647 w 371"/>
              <a:gd name="T33" fmla="*/ 2147483647 h 383"/>
              <a:gd name="T34" fmla="*/ 2147483647 w 371"/>
              <a:gd name="T35" fmla="*/ 2147483647 h 383"/>
              <a:gd name="T36" fmla="*/ 2147483647 w 371"/>
              <a:gd name="T37" fmla="*/ 2147483647 h 383"/>
              <a:gd name="T38" fmla="*/ 2147483647 w 371"/>
              <a:gd name="T39" fmla="*/ 2147483647 h 383"/>
              <a:gd name="T40" fmla="*/ 2147483647 w 371"/>
              <a:gd name="T41" fmla="*/ 2147483647 h 383"/>
              <a:gd name="T42" fmla="*/ 2147483647 w 371"/>
              <a:gd name="T43" fmla="*/ 2147483647 h 383"/>
              <a:gd name="T44" fmla="*/ 2147483647 w 371"/>
              <a:gd name="T45" fmla="*/ 2147483647 h 383"/>
              <a:gd name="T46" fmla="*/ 0 w 371"/>
              <a:gd name="T47" fmla="*/ 2147483647 h 383"/>
              <a:gd name="T48" fmla="*/ 0 w 371"/>
              <a:gd name="T49" fmla="*/ 2147483647 h 383"/>
              <a:gd name="T50" fmla="*/ 0 w 371"/>
              <a:gd name="T51" fmla="*/ 2147483647 h 383"/>
              <a:gd name="T52" fmla="*/ 0 w 371"/>
              <a:gd name="T53" fmla="*/ 2147483647 h 383"/>
              <a:gd name="T54" fmla="*/ 2147483647 w 371"/>
              <a:gd name="T55" fmla="*/ 2147483647 h 383"/>
              <a:gd name="T56" fmla="*/ 2147483647 w 371"/>
              <a:gd name="T57" fmla="*/ 2147483647 h 383"/>
              <a:gd name="T58" fmla="*/ 2147483647 w 371"/>
              <a:gd name="T59" fmla="*/ 2147483647 h 383"/>
              <a:gd name="T60" fmla="*/ 2147483647 w 371"/>
              <a:gd name="T61" fmla="*/ 2147483647 h 383"/>
              <a:gd name="T62" fmla="*/ 2147483647 w 371"/>
              <a:gd name="T63" fmla="*/ 2147483647 h 383"/>
              <a:gd name="T64" fmla="*/ 2147483647 w 371"/>
              <a:gd name="T65" fmla="*/ 2147483647 h 383"/>
              <a:gd name="T66" fmla="*/ 2147483647 w 371"/>
              <a:gd name="T67" fmla="*/ 2147483647 h 383"/>
              <a:gd name="T68" fmla="*/ 2147483647 w 371"/>
              <a:gd name="T69" fmla="*/ 0 h 38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71" h="383">
                <a:moveTo>
                  <a:pt x="14" y="0"/>
                </a:moveTo>
                <a:lnTo>
                  <a:pt x="28" y="5"/>
                </a:lnTo>
                <a:lnTo>
                  <a:pt x="45" y="12"/>
                </a:lnTo>
                <a:lnTo>
                  <a:pt x="66" y="22"/>
                </a:lnTo>
                <a:lnTo>
                  <a:pt x="90" y="35"/>
                </a:lnTo>
                <a:lnTo>
                  <a:pt x="114" y="50"/>
                </a:lnTo>
                <a:lnTo>
                  <a:pt x="141" y="67"/>
                </a:lnTo>
                <a:lnTo>
                  <a:pt x="168" y="86"/>
                </a:lnTo>
                <a:lnTo>
                  <a:pt x="196" y="106"/>
                </a:lnTo>
                <a:lnTo>
                  <a:pt x="222" y="128"/>
                </a:lnTo>
                <a:lnTo>
                  <a:pt x="250" y="150"/>
                </a:lnTo>
                <a:lnTo>
                  <a:pt x="276" y="172"/>
                </a:lnTo>
                <a:lnTo>
                  <a:pt x="300" y="196"/>
                </a:lnTo>
                <a:lnTo>
                  <a:pt x="323" y="219"/>
                </a:lnTo>
                <a:lnTo>
                  <a:pt x="342" y="242"/>
                </a:lnTo>
                <a:lnTo>
                  <a:pt x="359" y="264"/>
                </a:lnTo>
                <a:lnTo>
                  <a:pt x="371" y="285"/>
                </a:lnTo>
                <a:lnTo>
                  <a:pt x="371" y="383"/>
                </a:lnTo>
                <a:lnTo>
                  <a:pt x="10" y="382"/>
                </a:lnTo>
                <a:lnTo>
                  <a:pt x="7" y="363"/>
                </a:lnTo>
                <a:lnTo>
                  <a:pt x="5" y="341"/>
                </a:lnTo>
                <a:lnTo>
                  <a:pt x="2" y="318"/>
                </a:lnTo>
                <a:lnTo>
                  <a:pt x="1" y="293"/>
                </a:lnTo>
                <a:lnTo>
                  <a:pt x="0" y="267"/>
                </a:lnTo>
                <a:lnTo>
                  <a:pt x="0" y="240"/>
                </a:lnTo>
                <a:lnTo>
                  <a:pt x="0" y="212"/>
                </a:lnTo>
                <a:lnTo>
                  <a:pt x="0" y="184"/>
                </a:lnTo>
                <a:lnTo>
                  <a:pt x="1" y="156"/>
                </a:lnTo>
                <a:lnTo>
                  <a:pt x="2" y="129"/>
                </a:lnTo>
                <a:lnTo>
                  <a:pt x="5" y="104"/>
                </a:lnTo>
                <a:lnTo>
                  <a:pt x="6" y="78"/>
                </a:lnTo>
                <a:lnTo>
                  <a:pt x="8" y="55"/>
                </a:lnTo>
                <a:lnTo>
                  <a:pt x="10" y="34"/>
                </a:lnTo>
                <a:lnTo>
                  <a:pt x="12" y="16"/>
                </a:lnTo>
                <a:lnTo>
                  <a:pt x="14" y="0"/>
                </a:lnTo>
                <a:close/>
              </a:path>
            </a:pathLst>
          </a:custGeom>
          <a:solidFill>
            <a:srgbClr val="75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33" name="Freeform 1034"/>
          <p:cNvSpPr>
            <a:spLocks noChangeAspect="1"/>
          </p:cNvSpPr>
          <p:nvPr/>
        </p:nvSpPr>
        <p:spPr bwMode="auto">
          <a:xfrm>
            <a:off x="1263650" y="6350000"/>
            <a:ext cx="144463" cy="212725"/>
          </a:xfrm>
          <a:custGeom>
            <a:avLst/>
            <a:gdLst>
              <a:gd name="T0" fmla="*/ 2147483647 w 374"/>
              <a:gd name="T1" fmla="*/ 0 h 553"/>
              <a:gd name="T2" fmla="*/ 2147483647 w 374"/>
              <a:gd name="T3" fmla="*/ 0 h 553"/>
              <a:gd name="T4" fmla="*/ 2147483647 w 374"/>
              <a:gd name="T5" fmla="*/ 0 h 553"/>
              <a:gd name="T6" fmla="*/ 2147483647 w 374"/>
              <a:gd name="T7" fmla="*/ 0 h 553"/>
              <a:gd name="T8" fmla="*/ 2147483647 w 374"/>
              <a:gd name="T9" fmla="*/ 0 h 553"/>
              <a:gd name="T10" fmla="*/ 2147483647 w 374"/>
              <a:gd name="T11" fmla="*/ 0 h 553"/>
              <a:gd name="T12" fmla="*/ 2147483647 w 374"/>
              <a:gd name="T13" fmla="*/ 0 h 553"/>
              <a:gd name="T14" fmla="*/ 2147483647 w 374"/>
              <a:gd name="T15" fmla="*/ 0 h 553"/>
              <a:gd name="T16" fmla="*/ 2147483647 w 374"/>
              <a:gd name="T17" fmla="*/ 0 h 553"/>
              <a:gd name="T18" fmla="*/ 2147483647 w 374"/>
              <a:gd name="T19" fmla="*/ 2147483647 h 553"/>
              <a:gd name="T20" fmla="*/ 2147483647 w 374"/>
              <a:gd name="T21" fmla="*/ 2147483647 h 553"/>
              <a:gd name="T22" fmla="*/ 2147483647 w 374"/>
              <a:gd name="T23" fmla="*/ 2147483647 h 553"/>
              <a:gd name="T24" fmla="*/ 2147483647 w 374"/>
              <a:gd name="T25" fmla="*/ 2147483647 h 553"/>
              <a:gd name="T26" fmla="*/ 2147483647 w 374"/>
              <a:gd name="T27" fmla="*/ 2147483647 h 553"/>
              <a:gd name="T28" fmla="*/ 2147483647 w 374"/>
              <a:gd name="T29" fmla="*/ 2147483647 h 553"/>
              <a:gd name="T30" fmla="*/ 2147483647 w 374"/>
              <a:gd name="T31" fmla="*/ 2147483647 h 553"/>
              <a:gd name="T32" fmla="*/ 2147483647 w 374"/>
              <a:gd name="T33" fmla="*/ 2147483647 h 553"/>
              <a:gd name="T34" fmla="*/ 2147483647 w 374"/>
              <a:gd name="T35" fmla="*/ 2147483647 h 553"/>
              <a:gd name="T36" fmla="*/ 0 w 374"/>
              <a:gd name="T37" fmla="*/ 2147483647 h 553"/>
              <a:gd name="T38" fmla="*/ 0 w 374"/>
              <a:gd name="T39" fmla="*/ 2147483647 h 553"/>
              <a:gd name="T40" fmla="*/ 2147483647 w 374"/>
              <a:gd name="T41" fmla="*/ 2147483647 h 553"/>
              <a:gd name="T42" fmla="*/ 2147483647 w 374"/>
              <a:gd name="T43" fmla="*/ 2147483647 h 553"/>
              <a:gd name="T44" fmla="*/ 2147483647 w 374"/>
              <a:gd name="T45" fmla="*/ 2147483647 h 553"/>
              <a:gd name="T46" fmla="*/ 2147483647 w 374"/>
              <a:gd name="T47" fmla="*/ 2147483647 h 553"/>
              <a:gd name="T48" fmla="*/ 2147483647 w 374"/>
              <a:gd name="T49" fmla="*/ 2147483647 h 553"/>
              <a:gd name="T50" fmla="*/ 2147483647 w 374"/>
              <a:gd name="T51" fmla="*/ 2147483647 h 553"/>
              <a:gd name="T52" fmla="*/ 2147483647 w 374"/>
              <a:gd name="T53" fmla="*/ 2147483647 h 553"/>
              <a:gd name="T54" fmla="*/ 2147483647 w 374"/>
              <a:gd name="T55" fmla="*/ 2147483647 h 553"/>
              <a:gd name="T56" fmla="*/ 2147483647 w 374"/>
              <a:gd name="T57" fmla="*/ 2147483647 h 553"/>
              <a:gd name="T58" fmla="*/ 2147483647 w 374"/>
              <a:gd name="T59" fmla="*/ 2147483647 h 553"/>
              <a:gd name="T60" fmla="*/ 2147483647 w 374"/>
              <a:gd name="T61" fmla="*/ 2147483647 h 553"/>
              <a:gd name="T62" fmla="*/ 2147483647 w 374"/>
              <a:gd name="T63" fmla="*/ 2147483647 h 553"/>
              <a:gd name="T64" fmla="*/ 2147483647 w 374"/>
              <a:gd name="T65" fmla="*/ 2147483647 h 553"/>
              <a:gd name="T66" fmla="*/ 2147483647 w 374"/>
              <a:gd name="T67" fmla="*/ 2147483647 h 553"/>
              <a:gd name="T68" fmla="*/ 2147483647 w 374"/>
              <a:gd name="T69" fmla="*/ 2147483647 h 553"/>
              <a:gd name="T70" fmla="*/ 2147483647 w 374"/>
              <a:gd name="T71" fmla="*/ 2147483647 h 553"/>
              <a:gd name="T72" fmla="*/ 2147483647 w 374"/>
              <a:gd name="T73" fmla="*/ 2147483647 h 553"/>
              <a:gd name="T74" fmla="*/ 2147483647 w 374"/>
              <a:gd name="T75" fmla="*/ 2147483647 h 553"/>
              <a:gd name="T76" fmla="*/ 2147483647 w 374"/>
              <a:gd name="T77" fmla="*/ 2147483647 h 553"/>
              <a:gd name="T78" fmla="*/ 2147483647 w 374"/>
              <a:gd name="T79" fmla="*/ 2147483647 h 553"/>
              <a:gd name="T80" fmla="*/ 2147483647 w 374"/>
              <a:gd name="T81" fmla="*/ 2147483647 h 553"/>
              <a:gd name="T82" fmla="*/ 2147483647 w 374"/>
              <a:gd name="T83" fmla="*/ 2147483647 h 553"/>
              <a:gd name="T84" fmla="*/ 2147483647 w 374"/>
              <a:gd name="T85" fmla="*/ 2147483647 h 553"/>
              <a:gd name="T86" fmla="*/ 2147483647 w 374"/>
              <a:gd name="T87" fmla="*/ 2147483647 h 553"/>
              <a:gd name="T88" fmla="*/ 2147483647 w 374"/>
              <a:gd name="T89" fmla="*/ 2147483647 h 553"/>
              <a:gd name="T90" fmla="*/ 2147483647 w 374"/>
              <a:gd name="T91" fmla="*/ 2147483647 h 553"/>
              <a:gd name="T92" fmla="*/ 2147483647 w 374"/>
              <a:gd name="T93" fmla="*/ 2147483647 h 553"/>
              <a:gd name="T94" fmla="*/ 2147483647 w 374"/>
              <a:gd name="T95" fmla="*/ 2147483647 h 553"/>
              <a:gd name="T96" fmla="*/ 2147483647 w 374"/>
              <a:gd name="T97" fmla="*/ 2147483647 h 553"/>
              <a:gd name="T98" fmla="*/ 2147483647 w 374"/>
              <a:gd name="T99" fmla="*/ 2147483647 h 553"/>
              <a:gd name="T100" fmla="*/ 2147483647 w 374"/>
              <a:gd name="T101" fmla="*/ 0 h 55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74" h="553">
                <a:moveTo>
                  <a:pt x="317" y="0"/>
                </a:moveTo>
                <a:lnTo>
                  <a:pt x="302" y="0"/>
                </a:lnTo>
                <a:lnTo>
                  <a:pt x="287" y="0"/>
                </a:lnTo>
                <a:lnTo>
                  <a:pt x="271" y="0"/>
                </a:lnTo>
                <a:lnTo>
                  <a:pt x="255" y="0"/>
                </a:lnTo>
                <a:lnTo>
                  <a:pt x="240" y="0"/>
                </a:lnTo>
                <a:lnTo>
                  <a:pt x="224" y="0"/>
                </a:lnTo>
                <a:lnTo>
                  <a:pt x="209" y="0"/>
                </a:lnTo>
                <a:lnTo>
                  <a:pt x="194" y="0"/>
                </a:lnTo>
                <a:lnTo>
                  <a:pt x="172" y="1"/>
                </a:lnTo>
                <a:lnTo>
                  <a:pt x="152" y="7"/>
                </a:lnTo>
                <a:lnTo>
                  <a:pt x="132" y="15"/>
                </a:lnTo>
                <a:lnTo>
                  <a:pt x="115" y="26"/>
                </a:lnTo>
                <a:lnTo>
                  <a:pt x="101" y="40"/>
                </a:lnTo>
                <a:lnTo>
                  <a:pt x="89" y="56"/>
                </a:lnTo>
                <a:lnTo>
                  <a:pt x="82" y="72"/>
                </a:lnTo>
                <a:lnTo>
                  <a:pt x="80" y="91"/>
                </a:lnTo>
                <a:lnTo>
                  <a:pt x="80" y="204"/>
                </a:lnTo>
                <a:lnTo>
                  <a:pt x="0" y="204"/>
                </a:lnTo>
                <a:lnTo>
                  <a:pt x="0" y="295"/>
                </a:lnTo>
                <a:lnTo>
                  <a:pt x="80" y="295"/>
                </a:lnTo>
                <a:lnTo>
                  <a:pt x="80" y="553"/>
                </a:lnTo>
                <a:lnTo>
                  <a:pt x="194" y="553"/>
                </a:lnTo>
                <a:lnTo>
                  <a:pt x="194" y="295"/>
                </a:lnTo>
                <a:lnTo>
                  <a:pt x="374" y="295"/>
                </a:lnTo>
                <a:lnTo>
                  <a:pt x="358" y="204"/>
                </a:lnTo>
                <a:lnTo>
                  <a:pt x="194" y="204"/>
                </a:lnTo>
                <a:lnTo>
                  <a:pt x="193" y="193"/>
                </a:lnTo>
                <a:lnTo>
                  <a:pt x="193" y="183"/>
                </a:lnTo>
                <a:lnTo>
                  <a:pt x="191" y="172"/>
                </a:lnTo>
                <a:lnTo>
                  <a:pt x="191" y="163"/>
                </a:lnTo>
                <a:lnTo>
                  <a:pt x="191" y="154"/>
                </a:lnTo>
                <a:lnTo>
                  <a:pt x="193" y="146"/>
                </a:lnTo>
                <a:lnTo>
                  <a:pt x="194" y="139"/>
                </a:lnTo>
                <a:lnTo>
                  <a:pt x="195" y="132"/>
                </a:lnTo>
                <a:lnTo>
                  <a:pt x="202" y="113"/>
                </a:lnTo>
                <a:lnTo>
                  <a:pt x="209" y="101"/>
                </a:lnTo>
                <a:lnTo>
                  <a:pt x="218" y="96"/>
                </a:lnTo>
                <a:lnTo>
                  <a:pt x="230" y="92"/>
                </a:lnTo>
                <a:lnTo>
                  <a:pt x="247" y="92"/>
                </a:lnTo>
                <a:lnTo>
                  <a:pt x="269" y="92"/>
                </a:lnTo>
                <a:lnTo>
                  <a:pt x="300" y="92"/>
                </a:lnTo>
                <a:lnTo>
                  <a:pt x="337" y="91"/>
                </a:lnTo>
                <a:lnTo>
                  <a:pt x="335" y="79"/>
                </a:lnTo>
                <a:lnTo>
                  <a:pt x="332" y="68"/>
                </a:lnTo>
                <a:lnTo>
                  <a:pt x="330" y="57"/>
                </a:lnTo>
                <a:lnTo>
                  <a:pt x="328" y="46"/>
                </a:lnTo>
                <a:lnTo>
                  <a:pt x="324" y="34"/>
                </a:lnTo>
                <a:lnTo>
                  <a:pt x="322" y="22"/>
                </a:lnTo>
                <a:lnTo>
                  <a:pt x="319" y="12"/>
                </a:lnTo>
                <a:lnTo>
                  <a:pt x="3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34" name="Freeform 1035"/>
          <p:cNvSpPr>
            <a:spLocks noChangeAspect="1"/>
          </p:cNvSpPr>
          <p:nvPr/>
        </p:nvSpPr>
        <p:spPr bwMode="auto">
          <a:xfrm>
            <a:off x="1106488" y="6350000"/>
            <a:ext cx="146050" cy="212725"/>
          </a:xfrm>
          <a:custGeom>
            <a:avLst/>
            <a:gdLst>
              <a:gd name="T0" fmla="*/ 0 w 381"/>
              <a:gd name="T1" fmla="*/ 0 h 553"/>
              <a:gd name="T2" fmla="*/ 0 w 381"/>
              <a:gd name="T3" fmla="*/ 2147483647 h 553"/>
              <a:gd name="T4" fmla="*/ 2147483647 w 381"/>
              <a:gd name="T5" fmla="*/ 2147483647 h 553"/>
              <a:gd name="T6" fmla="*/ 2147483647 w 381"/>
              <a:gd name="T7" fmla="*/ 2147483647 h 553"/>
              <a:gd name="T8" fmla="*/ 2147483647 w 381"/>
              <a:gd name="T9" fmla="*/ 2147483647 h 553"/>
              <a:gd name="T10" fmla="*/ 2147483647 w 381"/>
              <a:gd name="T11" fmla="*/ 2147483647 h 553"/>
              <a:gd name="T12" fmla="*/ 2147483647 w 381"/>
              <a:gd name="T13" fmla="*/ 2147483647 h 553"/>
              <a:gd name="T14" fmla="*/ 2147483647 w 381"/>
              <a:gd name="T15" fmla="*/ 2147483647 h 553"/>
              <a:gd name="T16" fmla="*/ 2147483647 w 381"/>
              <a:gd name="T17" fmla="*/ 2147483647 h 553"/>
              <a:gd name="T18" fmla="*/ 2147483647 w 381"/>
              <a:gd name="T19" fmla="*/ 2147483647 h 553"/>
              <a:gd name="T20" fmla="*/ 2147483647 w 381"/>
              <a:gd name="T21" fmla="*/ 2147483647 h 553"/>
              <a:gd name="T22" fmla="*/ 2147483647 w 381"/>
              <a:gd name="T23" fmla="*/ 2147483647 h 553"/>
              <a:gd name="T24" fmla="*/ 2147483647 w 381"/>
              <a:gd name="T25" fmla="*/ 2147483647 h 553"/>
              <a:gd name="T26" fmla="*/ 2147483647 w 381"/>
              <a:gd name="T27" fmla="*/ 2147483647 h 553"/>
              <a:gd name="T28" fmla="*/ 2147483647 w 381"/>
              <a:gd name="T29" fmla="*/ 2147483647 h 553"/>
              <a:gd name="T30" fmla="*/ 2147483647 w 381"/>
              <a:gd name="T31" fmla="*/ 2147483647 h 553"/>
              <a:gd name="T32" fmla="*/ 2147483647 w 381"/>
              <a:gd name="T33" fmla="*/ 2147483647 h 553"/>
              <a:gd name="T34" fmla="*/ 2147483647 w 381"/>
              <a:gd name="T35" fmla="*/ 2147483647 h 553"/>
              <a:gd name="T36" fmla="*/ 2147483647 w 381"/>
              <a:gd name="T37" fmla="*/ 2147483647 h 553"/>
              <a:gd name="T38" fmla="*/ 2147483647 w 381"/>
              <a:gd name="T39" fmla="*/ 2147483647 h 553"/>
              <a:gd name="T40" fmla="*/ 2147483647 w 381"/>
              <a:gd name="T41" fmla="*/ 0 h 553"/>
              <a:gd name="T42" fmla="*/ 0 w 381"/>
              <a:gd name="T43" fmla="*/ 0 h 55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81" h="553">
                <a:moveTo>
                  <a:pt x="0" y="0"/>
                </a:moveTo>
                <a:lnTo>
                  <a:pt x="0" y="553"/>
                </a:lnTo>
                <a:lnTo>
                  <a:pt x="381" y="553"/>
                </a:lnTo>
                <a:lnTo>
                  <a:pt x="381" y="461"/>
                </a:lnTo>
                <a:lnTo>
                  <a:pt x="125" y="461"/>
                </a:lnTo>
                <a:lnTo>
                  <a:pt x="125" y="456"/>
                </a:lnTo>
                <a:lnTo>
                  <a:pt x="125" y="441"/>
                </a:lnTo>
                <a:lnTo>
                  <a:pt x="125" y="418"/>
                </a:lnTo>
                <a:lnTo>
                  <a:pt x="125" y="389"/>
                </a:lnTo>
                <a:lnTo>
                  <a:pt x="125" y="354"/>
                </a:lnTo>
                <a:lnTo>
                  <a:pt x="125" y="316"/>
                </a:lnTo>
                <a:lnTo>
                  <a:pt x="125" y="274"/>
                </a:lnTo>
                <a:lnTo>
                  <a:pt x="125" y="231"/>
                </a:lnTo>
                <a:lnTo>
                  <a:pt x="125" y="188"/>
                </a:lnTo>
                <a:lnTo>
                  <a:pt x="125" y="146"/>
                </a:lnTo>
                <a:lnTo>
                  <a:pt x="125" y="107"/>
                </a:lnTo>
                <a:lnTo>
                  <a:pt x="125" y="72"/>
                </a:lnTo>
                <a:lnTo>
                  <a:pt x="125" y="43"/>
                </a:lnTo>
                <a:lnTo>
                  <a:pt x="125" y="20"/>
                </a:lnTo>
                <a:lnTo>
                  <a:pt x="125" y="5"/>
                </a:lnTo>
                <a:lnTo>
                  <a:pt x="12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35" name="Freeform 1036"/>
          <p:cNvSpPr>
            <a:spLocks noChangeAspect="1"/>
          </p:cNvSpPr>
          <p:nvPr/>
        </p:nvSpPr>
        <p:spPr bwMode="auto">
          <a:xfrm>
            <a:off x="1444625" y="6350000"/>
            <a:ext cx="147638" cy="212725"/>
          </a:xfrm>
          <a:custGeom>
            <a:avLst/>
            <a:gdLst>
              <a:gd name="T0" fmla="*/ 0 w 382"/>
              <a:gd name="T1" fmla="*/ 0 h 553"/>
              <a:gd name="T2" fmla="*/ 0 w 382"/>
              <a:gd name="T3" fmla="*/ 2147483647 h 553"/>
              <a:gd name="T4" fmla="*/ 2147483647 w 382"/>
              <a:gd name="T5" fmla="*/ 2147483647 h 553"/>
              <a:gd name="T6" fmla="*/ 2147483647 w 382"/>
              <a:gd name="T7" fmla="*/ 2147483647 h 553"/>
              <a:gd name="T8" fmla="*/ 2147483647 w 382"/>
              <a:gd name="T9" fmla="*/ 2147483647 h 553"/>
              <a:gd name="T10" fmla="*/ 2147483647 w 382"/>
              <a:gd name="T11" fmla="*/ 2147483647 h 553"/>
              <a:gd name="T12" fmla="*/ 2147483647 w 382"/>
              <a:gd name="T13" fmla="*/ 2147483647 h 553"/>
              <a:gd name="T14" fmla="*/ 2147483647 w 382"/>
              <a:gd name="T15" fmla="*/ 2147483647 h 553"/>
              <a:gd name="T16" fmla="*/ 2147483647 w 382"/>
              <a:gd name="T17" fmla="*/ 2147483647 h 553"/>
              <a:gd name="T18" fmla="*/ 2147483647 w 382"/>
              <a:gd name="T19" fmla="*/ 2147483647 h 553"/>
              <a:gd name="T20" fmla="*/ 2147483647 w 382"/>
              <a:gd name="T21" fmla="*/ 2147483647 h 553"/>
              <a:gd name="T22" fmla="*/ 2147483647 w 382"/>
              <a:gd name="T23" fmla="*/ 2147483647 h 553"/>
              <a:gd name="T24" fmla="*/ 2147483647 w 382"/>
              <a:gd name="T25" fmla="*/ 2147483647 h 553"/>
              <a:gd name="T26" fmla="*/ 2147483647 w 382"/>
              <a:gd name="T27" fmla="*/ 2147483647 h 553"/>
              <a:gd name="T28" fmla="*/ 2147483647 w 382"/>
              <a:gd name="T29" fmla="*/ 2147483647 h 553"/>
              <a:gd name="T30" fmla="*/ 2147483647 w 382"/>
              <a:gd name="T31" fmla="*/ 2147483647 h 553"/>
              <a:gd name="T32" fmla="*/ 2147483647 w 382"/>
              <a:gd name="T33" fmla="*/ 2147483647 h 553"/>
              <a:gd name="T34" fmla="*/ 2147483647 w 382"/>
              <a:gd name="T35" fmla="*/ 2147483647 h 553"/>
              <a:gd name="T36" fmla="*/ 2147483647 w 382"/>
              <a:gd name="T37" fmla="*/ 2147483647 h 553"/>
              <a:gd name="T38" fmla="*/ 2147483647 w 382"/>
              <a:gd name="T39" fmla="*/ 2147483647 h 553"/>
              <a:gd name="T40" fmla="*/ 2147483647 w 382"/>
              <a:gd name="T41" fmla="*/ 0 h 553"/>
              <a:gd name="T42" fmla="*/ 0 w 382"/>
              <a:gd name="T43" fmla="*/ 0 h 55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82" h="553">
                <a:moveTo>
                  <a:pt x="0" y="0"/>
                </a:moveTo>
                <a:lnTo>
                  <a:pt x="0" y="553"/>
                </a:lnTo>
                <a:lnTo>
                  <a:pt x="382" y="553"/>
                </a:lnTo>
                <a:lnTo>
                  <a:pt x="382" y="461"/>
                </a:lnTo>
                <a:lnTo>
                  <a:pt x="122" y="461"/>
                </a:lnTo>
                <a:lnTo>
                  <a:pt x="122" y="456"/>
                </a:lnTo>
                <a:lnTo>
                  <a:pt x="122" y="441"/>
                </a:lnTo>
                <a:lnTo>
                  <a:pt x="122" y="418"/>
                </a:lnTo>
                <a:lnTo>
                  <a:pt x="122" y="389"/>
                </a:lnTo>
                <a:lnTo>
                  <a:pt x="122" y="354"/>
                </a:lnTo>
                <a:lnTo>
                  <a:pt x="122" y="316"/>
                </a:lnTo>
                <a:lnTo>
                  <a:pt x="122" y="274"/>
                </a:lnTo>
                <a:lnTo>
                  <a:pt x="122" y="231"/>
                </a:lnTo>
                <a:lnTo>
                  <a:pt x="122" y="188"/>
                </a:lnTo>
                <a:lnTo>
                  <a:pt x="122" y="146"/>
                </a:lnTo>
                <a:lnTo>
                  <a:pt x="122" y="107"/>
                </a:lnTo>
                <a:lnTo>
                  <a:pt x="122" y="72"/>
                </a:lnTo>
                <a:lnTo>
                  <a:pt x="122" y="43"/>
                </a:lnTo>
                <a:lnTo>
                  <a:pt x="122" y="20"/>
                </a:lnTo>
                <a:lnTo>
                  <a:pt x="122" y="5"/>
                </a:lnTo>
                <a:lnTo>
                  <a:pt x="12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36" name="Freeform 1037"/>
          <p:cNvSpPr>
            <a:spLocks noChangeAspect="1"/>
          </p:cNvSpPr>
          <p:nvPr/>
        </p:nvSpPr>
        <p:spPr bwMode="auto">
          <a:xfrm>
            <a:off x="1041400" y="6613525"/>
            <a:ext cx="68263" cy="82550"/>
          </a:xfrm>
          <a:custGeom>
            <a:avLst/>
            <a:gdLst>
              <a:gd name="T0" fmla="*/ 2147483647 w 175"/>
              <a:gd name="T1" fmla="*/ 2147483647 h 214"/>
              <a:gd name="T2" fmla="*/ 2147483647 w 175"/>
              <a:gd name="T3" fmla="*/ 2147483647 h 214"/>
              <a:gd name="T4" fmla="*/ 2147483647 w 175"/>
              <a:gd name="T5" fmla="*/ 2147483647 h 214"/>
              <a:gd name="T6" fmla="*/ 0 w 175"/>
              <a:gd name="T7" fmla="*/ 2147483647 h 214"/>
              <a:gd name="T8" fmla="*/ 2147483647 w 175"/>
              <a:gd name="T9" fmla="*/ 0 h 214"/>
              <a:gd name="T10" fmla="*/ 2147483647 w 175"/>
              <a:gd name="T11" fmla="*/ 0 h 214"/>
              <a:gd name="T12" fmla="*/ 2147483647 w 175"/>
              <a:gd name="T13" fmla="*/ 2147483647 h 214"/>
              <a:gd name="T14" fmla="*/ 2147483647 w 175"/>
              <a:gd name="T15" fmla="*/ 2147483647 h 214"/>
              <a:gd name="T16" fmla="*/ 2147483647 w 175"/>
              <a:gd name="T17" fmla="*/ 2147483647 h 2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75" h="214">
                <a:moveTo>
                  <a:pt x="69" y="214"/>
                </a:moveTo>
                <a:lnTo>
                  <a:pt x="23" y="214"/>
                </a:lnTo>
                <a:lnTo>
                  <a:pt x="61" y="36"/>
                </a:lnTo>
                <a:lnTo>
                  <a:pt x="0" y="36"/>
                </a:lnTo>
                <a:lnTo>
                  <a:pt x="7" y="0"/>
                </a:lnTo>
                <a:lnTo>
                  <a:pt x="175" y="0"/>
                </a:lnTo>
                <a:lnTo>
                  <a:pt x="168" y="36"/>
                </a:lnTo>
                <a:lnTo>
                  <a:pt x="105" y="36"/>
                </a:lnTo>
                <a:lnTo>
                  <a:pt x="69" y="214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37" name="Freeform 1038"/>
          <p:cNvSpPr>
            <a:spLocks noChangeAspect="1" noEditPoints="1"/>
          </p:cNvSpPr>
          <p:nvPr/>
        </p:nvSpPr>
        <p:spPr bwMode="auto">
          <a:xfrm>
            <a:off x="1106488" y="6613525"/>
            <a:ext cx="33337" cy="82550"/>
          </a:xfrm>
          <a:custGeom>
            <a:avLst/>
            <a:gdLst>
              <a:gd name="T0" fmla="*/ 2147483647 w 85"/>
              <a:gd name="T1" fmla="*/ 0 h 214"/>
              <a:gd name="T2" fmla="*/ 2147483647 w 85"/>
              <a:gd name="T3" fmla="*/ 0 h 214"/>
              <a:gd name="T4" fmla="*/ 2147483647 w 85"/>
              <a:gd name="T5" fmla="*/ 2147483647 h 214"/>
              <a:gd name="T6" fmla="*/ 2147483647 w 85"/>
              <a:gd name="T7" fmla="*/ 2147483647 h 214"/>
              <a:gd name="T8" fmla="*/ 2147483647 w 85"/>
              <a:gd name="T9" fmla="*/ 0 h 214"/>
              <a:gd name="T10" fmla="*/ 2147483647 w 85"/>
              <a:gd name="T11" fmla="*/ 2147483647 h 214"/>
              <a:gd name="T12" fmla="*/ 2147483647 w 85"/>
              <a:gd name="T13" fmla="*/ 2147483647 h 214"/>
              <a:gd name="T14" fmla="*/ 2147483647 w 85"/>
              <a:gd name="T15" fmla="*/ 2147483647 h 214"/>
              <a:gd name="T16" fmla="*/ 0 w 85"/>
              <a:gd name="T17" fmla="*/ 2147483647 h 214"/>
              <a:gd name="T18" fmla="*/ 2147483647 w 85"/>
              <a:gd name="T19" fmla="*/ 2147483647 h 2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5" h="214">
                <a:moveTo>
                  <a:pt x="44" y="0"/>
                </a:moveTo>
                <a:lnTo>
                  <a:pt x="85" y="0"/>
                </a:lnTo>
                <a:lnTo>
                  <a:pt x="78" y="36"/>
                </a:lnTo>
                <a:lnTo>
                  <a:pt x="36" y="36"/>
                </a:lnTo>
                <a:lnTo>
                  <a:pt x="44" y="0"/>
                </a:lnTo>
                <a:close/>
                <a:moveTo>
                  <a:pt x="32" y="58"/>
                </a:moveTo>
                <a:lnTo>
                  <a:pt x="72" y="58"/>
                </a:lnTo>
                <a:lnTo>
                  <a:pt x="39" y="214"/>
                </a:lnTo>
                <a:lnTo>
                  <a:pt x="0" y="214"/>
                </a:lnTo>
                <a:lnTo>
                  <a:pt x="32" y="58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38" name="Freeform 1039"/>
          <p:cNvSpPr>
            <a:spLocks noChangeAspect="1" noEditPoints="1"/>
          </p:cNvSpPr>
          <p:nvPr/>
        </p:nvSpPr>
        <p:spPr bwMode="auto">
          <a:xfrm>
            <a:off x="1147763" y="6635750"/>
            <a:ext cx="57150" cy="61913"/>
          </a:xfrm>
          <a:custGeom>
            <a:avLst/>
            <a:gdLst>
              <a:gd name="T0" fmla="*/ 2147483647 w 146"/>
              <a:gd name="T1" fmla="*/ 2147483647 h 163"/>
              <a:gd name="T2" fmla="*/ 2147483647 w 146"/>
              <a:gd name="T3" fmla="*/ 2147483647 h 163"/>
              <a:gd name="T4" fmla="*/ 2147483647 w 146"/>
              <a:gd name="T5" fmla="*/ 2147483647 h 163"/>
              <a:gd name="T6" fmla="*/ 2147483647 w 146"/>
              <a:gd name="T7" fmla="*/ 2147483647 h 163"/>
              <a:gd name="T8" fmla="*/ 2147483647 w 146"/>
              <a:gd name="T9" fmla="*/ 2147483647 h 163"/>
              <a:gd name="T10" fmla="*/ 2147483647 w 146"/>
              <a:gd name="T11" fmla="*/ 2147483647 h 163"/>
              <a:gd name="T12" fmla="*/ 2147483647 w 146"/>
              <a:gd name="T13" fmla="*/ 2147483647 h 163"/>
              <a:gd name="T14" fmla="*/ 2147483647 w 146"/>
              <a:gd name="T15" fmla="*/ 2147483647 h 163"/>
              <a:gd name="T16" fmla="*/ 2147483647 w 146"/>
              <a:gd name="T17" fmla="*/ 2147483647 h 163"/>
              <a:gd name="T18" fmla="*/ 2147483647 w 146"/>
              <a:gd name="T19" fmla="*/ 2147483647 h 163"/>
              <a:gd name="T20" fmla="*/ 2147483647 w 146"/>
              <a:gd name="T21" fmla="*/ 2147483647 h 163"/>
              <a:gd name="T22" fmla="*/ 2147483647 w 146"/>
              <a:gd name="T23" fmla="*/ 2147483647 h 163"/>
              <a:gd name="T24" fmla="*/ 2147483647 w 146"/>
              <a:gd name="T25" fmla="*/ 2147483647 h 163"/>
              <a:gd name="T26" fmla="*/ 2147483647 w 146"/>
              <a:gd name="T27" fmla="*/ 2147483647 h 163"/>
              <a:gd name="T28" fmla="*/ 2147483647 w 146"/>
              <a:gd name="T29" fmla="*/ 2147483647 h 163"/>
              <a:gd name="T30" fmla="*/ 2147483647 w 146"/>
              <a:gd name="T31" fmla="*/ 2147483647 h 163"/>
              <a:gd name="T32" fmla="*/ 2147483647 w 146"/>
              <a:gd name="T33" fmla="*/ 2147483647 h 163"/>
              <a:gd name="T34" fmla="*/ 2147483647 w 146"/>
              <a:gd name="T35" fmla="*/ 2147483647 h 163"/>
              <a:gd name="T36" fmla="*/ 2147483647 w 146"/>
              <a:gd name="T37" fmla="*/ 2147483647 h 163"/>
              <a:gd name="T38" fmla="*/ 2147483647 w 146"/>
              <a:gd name="T39" fmla="*/ 2147483647 h 163"/>
              <a:gd name="T40" fmla="*/ 2147483647 w 146"/>
              <a:gd name="T41" fmla="*/ 2147483647 h 163"/>
              <a:gd name="T42" fmla="*/ 2147483647 w 146"/>
              <a:gd name="T43" fmla="*/ 2147483647 h 163"/>
              <a:gd name="T44" fmla="*/ 0 w 146"/>
              <a:gd name="T45" fmla="*/ 2147483647 h 163"/>
              <a:gd name="T46" fmla="*/ 0 w 146"/>
              <a:gd name="T47" fmla="*/ 2147483647 h 163"/>
              <a:gd name="T48" fmla="*/ 2147483647 w 146"/>
              <a:gd name="T49" fmla="*/ 2147483647 h 163"/>
              <a:gd name="T50" fmla="*/ 2147483647 w 146"/>
              <a:gd name="T51" fmla="*/ 2147483647 h 163"/>
              <a:gd name="T52" fmla="*/ 2147483647 w 146"/>
              <a:gd name="T53" fmla="*/ 2147483647 h 163"/>
              <a:gd name="T54" fmla="*/ 2147483647 w 146"/>
              <a:gd name="T55" fmla="*/ 2147483647 h 163"/>
              <a:gd name="T56" fmla="*/ 2147483647 w 146"/>
              <a:gd name="T57" fmla="*/ 2147483647 h 163"/>
              <a:gd name="T58" fmla="*/ 2147483647 w 146"/>
              <a:gd name="T59" fmla="*/ 2147483647 h 163"/>
              <a:gd name="T60" fmla="*/ 2147483647 w 146"/>
              <a:gd name="T61" fmla="*/ 0 h 163"/>
              <a:gd name="T62" fmla="*/ 2147483647 w 146"/>
              <a:gd name="T63" fmla="*/ 0 h 163"/>
              <a:gd name="T64" fmla="*/ 2147483647 w 146"/>
              <a:gd name="T65" fmla="*/ 2147483647 h 163"/>
              <a:gd name="T66" fmla="*/ 2147483647 w 146"/>
              <a:gd name="T67" fmla="*/ 2147483647 h 163"/>
              <a:gd name="T68" fmla="*/ 2147483647 w 146"/>
              <a:gd name="T69" fmla="*/ 2147483647 h 163"/>
              <a:gd name="T70" fmla="*/ 2147483647 w 146"/>
              <a:gd name="T71" fmla="*/ 2147483647 h 163"/>
              <a:gd name="T72" fmla="*/ 2147483647 w 146"/>
              <a:gd name="T73" fmla="*/ 2147483647 h 163"/>
              <a:gd name="T74" fmla="*/ 2147483647 w 146"/>
              <a:gd name="T75" fmla="*/ 2147483647 h 163"/>
              <a:gd name="T76" fmla="*/ 2147483647 w 146"/>
              <a:gd name="T77" fmla="*/ 2147483647 h 163"/>
              <a:gd name="T78" fmla="*/ 2147483647 w 146"/>
              <a:gd name="T79" fmla="*/ 2147483647 h 163"/>
              <a:gd name="T80" fmla="*/ 2147483647 w 146"/>
              <a:gd name="T81" fmla="*/ 2147483647 h 163"/>
              <a:gd name="T82" fmla="*/ 2147483647 w 146"/>
              <a:gd name="T83" fmla="*/ 2147483647 h 163"/>
              <a:gd name="T84" fmla="*/ 2147483647 w 146"/>
              <a:gd name="T85" fmla="*/ 2147483647 h 163"/>
              <a:gd name="T86" fmla="*/ 2147483647 w 146"/>
              <a:gd name="T87" fmla="*/ 2147483647 h 163"/>
              <a:gd name="T88" fmla="*/ 2147483647 w 146"/>
              <a:gd name="T89" fmla="*/ 2147483647 h 163"/>
              <a:gd name="T90" fmla="*/ 2147483647 w 146"/>
              <a:gd name="T91" fmla="*/ 2147483647 h 163"/>
              <a:gd name="T92" fmla="*/ 2147483647 w 146"/>
              <a:gd name="T93" fmla="*/ 2147483647 h 163"/>
              <a:gd name="T94" fmla="*/ 2147483647 w 146"/>
              <a:gd name="T95" fmla="*/ 2147483647 h 163"/>
              <a:gd name="T96" fmla="*/ 2147483647 w 146"/>
              <a:gd name="T97" fmla="*/ 2147483647 h 163"/>
              <a:gd name="T98" fmla="*/ 2147483647 w 146"/>
              <a:gd name="T99" fmla="*/ 2147483647 h 163"/>
              <a:gd name="T100" fmla="*/ 2147483647 w 146"/>
              <a:gd name="T101" fmla="*/ 2147483647 h 163"/>
              <a:gd name="T102" fmla="*/ 2147483647 w 146"/>
              <a:gd name="T103" fmla="*/ 2147483647 h 163"/>
              <a:gd name="T104" fmla="*/ 2147483647 w 146"/>
              <a:gd name="T105" fmla="*/ 2147483647 h 16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46" h="163">
                <a:moveTo>
                  <a:pt x="142" y="94"/>
                </a:moveTo>
                <a:lnTo>
                  <a:pt x="40" y="94"/>
                </a:lnTo>
                <a:lnTo>
                  <a:pt x="40" y="95"/>
                </a:lnTo>
                <a:lnTo>
                  <a:pt x="40" y="97"/>
                </a:lnTo>
                <a:lnTo>
                  <a:pt x="40" y="99"/>
                </a:lnTo>
                <a:lnTo>
                  <a:pt x="41" y="106"/>
                </a:lnTo>
                <a:lnTo>
                  <a:pt x="42" y="112"/>
                </a:lnTo>
                <a:lnTo>
                  <a:pt x="44" y="118"/>
                </a:lnTo>
                <a:lnTo>
                  <a:pt x="48" y="123"/>
                </a:lnTo>
                <a:lnTo>
                  <a:pt x="52" y="126"/>
                </a:lnTo>
                <a:lnTo>
                  <a:pt x="58" y="130"/>
                </a:lnTo>
                <a:lnTo>
                  <a:pt x="63" y="131"/>
                </a:lnTo>
                <a:lnTo>
                  <a:pt x="69" y="132"/>
                </a:lnTo>
                <a:lnTo>
                  <a:pt x="78" y="131"/>
                </a:lnTo>
                <a:lnTo>
                  <a:pt x="86" y="126"/>
                </a:lnTo>
                <a:lnTo>
                  <a:pt x="94" y="121"/>
                </a:lnTo>
                <a:lnTo>
                  <a:pt x="100" y="111"/>
                </a:lnTo>
                <a:lnTo>
                  <a:pt x="137" y="119"/>
                </a:lnTo>
                <a:lnTo>
                  <a:pt x="132" y="130"/>
                </a:lnTo>
                <a:lnTo>
                  <a:pt x="125" y="138"/>
                </a:lnTo>
                <a:lnTo>
                  <a:pt x="116" y="146"/>
                </a:lnTo>
                <a:lnTo>
                  <a:pt x="108" y="152"/>
                </a:lnTo>
                <a:lnTo>
                  <a:pt x="104" y="154"/>
                </a:lnTo>
                <a:lnTo>
                  <a:pt x="99" y="157"/>
                </a:lnTo>
                <a:lnTo>
                  <a:pt x="94" y="158"/>
                </a:lnTo>
                <a:lnTo>
                  <a:pt x="90" y="160"/>
                </a:lnTo>
                <a:lnTo>
                  <a:pt x="84" y="161"/>
                </a:lnTo>
                <a:lnTo>
                  <a:pt x="79" y="161"/>
                </a:lnTo>
                <a:lnTo>
                  <a:pt x="73" y="163"/>
                </a:lnTo>
                <a:lnTo>
                  <a:pt x="69" y="163"/>
                </a:lnTo>
                <a:lnTo>
                  <a:pt x="61" y="163"/>
                </a:lnTo>
                <a:lnTo>
                  <a:pt x="54" y="161"/>
                </a:lnTo>
                <a:lnTo>
                  <a:pt x="47" y="160"/>
                </a:lnTo>
                <a:lnTo>
                  <a:pt x="41" y="158"/>
                </a:lnTo>
                <a:lnTo>
                  <a:pt x="34" y="154"/>
                </a:lnTo>
                <a:lnTo>
                  <a:pt x="28" y="151"/>
                </a:lnTo>
                <a:lnTo>
                  <a:pt x="23" y="147"/>
                </a:lnTo>
                <a:lnTo>
                  <a:pt x="19" y="143"/>
                </a:lnTo>
                <a:lnTo>
                  <a:pt x="14" y="138"/>
                </a:lnTo>
                <a:lnTo>
                  <a:pt x="10" y="132"/>
                </a:lnTo>
                <a:lnTo>
                  <a:pt x="8" y="126"/>
                </a:lnTo>
                <a:lnTo>
                  <a:pt x="5" y="119"/>
                </a:lnTo>
                <a:lnTo>
                  <a:pt x="2" y="112"/>
                </a:lnTo>
                <a:lnTo>
                  <a:pt x="1" y="106"/>
                </a:lnTo>
                <a:lnTo>
                  <a:pt x="0" y="99"/>
                </a:lnTo>
                <a:lnTo>
                  <a:pt x="0" y="90"/>
                </a:lnTo>
                <a:lnTo>
                  <a:pt x="0" y="82"/>
                </a:lnTo>
                <a:lnTo>
                  <a:pt x="1" y="75"/>
                </a:lnTo>
                <a:lnTo>
                  <a:pt x="2" y="67"/>
                </a:lnTo>
                <a:lnTo>
                  <a:pt x="5" y="60"/>
                </a:lnTo>
                <a:lnTo>
                  <a:pt x="7" y="53"/>
                </a:lnTo>
                <a:lnTo>
                  <a:pt x="9" y="46"/>
                </a:lnTo>
                <a:lnTo>
                  <a:pt x="13" y="39"/>
                </a:lnTo>
                <a:lnTo>
                  <a:pt x="16" y="33"/>
                </a:lnTo>
                <a:lnTo>
                  <a:pt x="22" y="25"/>
                </a:lnTo>
                <a:lnTo>
                  <a:pt x="29" y="18"/>
                </a:lnTo>
                <a:lnTo>
                  <a:pt x="37" y="12"/>
                </a:lnTo>
                <a:lnTo>
                  <a:pt x="45" y="8"/>
                </a:lnTo>
                <a:lnTo>
                  <a:pt x="55" y="4"/>
                </a:lnTo>
                <a:lnTo>
                  <a:pt x="64" y="2"/>
                </a:lnTo>
                <a:lnTo>
                  <a:pt x="73" y="0"/>
                </a:lnTo>
                <a:lnTo>
                  <a:pt x="84" y="0"/>
                </a:lnTo>
                <a:lnTo>
                  <a:pt x="91" y="0"/>
                </a:lnTo>
                <a:lnTo>
                  <a:pt x="97" y="1"/>
                </a:lnTo>
                <a:lnTo>
                  <a:pt x="104" y="2"/>
                </a:lnTo>
                <a:lnTo>
                  <a:pt x="109" y="4"/>
                </a:lnTo>
                <a:lnTo>
                  <a:pt x="114" y="7"/>
                </a:lnTo>
                <a:lnTo>
                  <a:pt x="120" y="9"/>
                </a:lnTo>
                <a:lnTo>
                  <a:pt x="123" y="12"/>
                </a:lnTo>
                <a:lnTo>
                  <a:pt x="128" y="17"/>
                </a:lnTo>
                <a:lnTo>
                  <a:pt x="133" y="22"/>
                </a:lnTo>
                <a:lnTo>
                  <a:pt x="136" y="26"/>
                </a:lnTo>
                <a:lnTo>
                  <a:pt x="139" y="32"/>
                </a:lnTo>
                <a:lnTo>
                  <a:pt x="141" y="38"/>
                </a:lnTo>
                <a:lnTo>
                  <a:pt x="143" y="45"/>
                </a:lnTo>
                <a:lnTo>
                  <a:pt x="144" y="52"/>
                </a:lnTo>
                <a:lnTo>
                  <a:pt x="146" y="59"/>
                </a:lnTo>
                <a:lnTo>
                  <a:pt x="146" y="67"/>
                </a:lnTo>
                <a:lnTo>
                  <a:pt x="146" y="74"/>
                </a:lnTo>
                <a:lnTo>
                  <a:pt x="144" y="81"/>
                </a:lnTo>
                <a:lnTo>
                  <a:pt x="143" y="88"/>
                </a:lnTo>
                <a:lnTo>
                  <a:pt x="142" y="94"/>
                </a:lnTo>
                <a:close/>
                <a:moveTo>
                  <a:pt x="106" y="68"/>
                </a:moveTo>
                <a:lnTo>
                  <a:pt x="106" y="67"/>
                </a:lnTo>
                <a:lnTo>
                  <a:pt x="106" y="66"/>
                </a:lnTo>
                <a:lnTo>
                  <a:pt x="106" y="65"/>
                </a:lnTo>
                <a:lnTo>
                  <a:pt x="106" y="57"/>
                </a:lnTo>
                <a:lnTo>
                  <a:pt x="105" y="50"/>
                </a:lnTo>
                <a:lnTo>
                  <a:pt x="102" y="44"/>
                </a:lnTo>
                <a:lnTo>
                  <a:pt x="99" y="39"/>
                </a:lnTo>
                <a:lnTo>
                  <a:pt x="95" y="36"/>
                </a:lnTo>
                <a:lnTo>
                  <a:pt x="90" y="32"/>
                </a:lnTo>
                <a:lnTo>
                  <a:pt x="85" y="31"/>
                </a:lnTo>
                <a:lnTo>
                  <a:pt x="79" y="30"/>
                </a:lnTo>
                <a:lnTo>
                  <a:pt x="73" y="31"/>
                </a:lnTo>
                <a:lnTo>
                  <a:pt x="68" y="32"/>
                </a:lnTo>
                <a:lnTo>
                  <a:pt x="62" y="36"/>
                </a:lnTo>
                <a:lnTo>
                  <a:pt x="56" y="39"/>
                </a:lnTo>
                <a:lnTo>
                  <a:pt x="52" y="45"/>
                </a:lnTo>
                <a:lnTo>
                  <a:pt x="49" y="52"/>
                </a:lnTo>
                <a:lnTo>
                  <a:pt x="47" y="60"/>
                </a:lnTo>
                <a:lnTo>
                  <a:pt x="44" y="68"/>
                </a:lnTo>
                <a:lnTo>
                  <a:pt x="106" y="68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39" name="Freeform 1040"/>
          <p:cNvSpPr>
            <a:spLocks noChangeAspect="1"/>
          </p:cNvSpPr>
          <p:nvPr/>
        </p:nvSpPr>
        <p:spPr bwMode="auto">
          <a:xfrm>
            <a:off x="1214438" y="6635750"/>
            <a:ext cx="52387" cy="60325"/>
          </a:xfrm>
          <a:custGeom>
            <a:avLst/>
            <a:gdLst>
              <a:gd name="T0" fmla="*/ 2147483647 w 134"/>
              <a:gd name="T1" fmla="*/ 2147483647 h 159"/>
              <a:gd name="T2" fmla="*/ 2147483647 w 134"/>
              <a:gd name="T3" fmla="*/ 2147483647 h 159"/>
              <a:gd name="T4" fmla="*/ 2147483647 w 134"/>
              <a:gd name="T5" fmla="*/ 2147483647 h 159"/>
              <a:gd name="T6" fmla="*/ 2147483647 w 134"/>
              <a:gd name="T7" fmla="*/ 2147483647 h 159"/>
              <a:gd name="T8" fmla="*/ 2147483647 w 134"/>
              <a:gd name="T9" fmla="*/ 2147483647 h 159"/>
              <a:gd name="T10" fmla="*/ 2147483647 w 134"/>
              <a:gd name="T11" fmla="*/ 2147483647 h 159"/>
              <a:gd name="T12" fmla="*/ 2147483647 w 134"/>
              <a:gd name="T13" fmla="*/ 2147483647 h 159"/>
              <a:gd name="T14" fmla="*/ 2147483647 w 134"/>
              <a:gd name="T15" fmla="*/ 2147483647 h 159"/>
              <a:gd name="T16" fmla="*/ 2147483647 w 134"/>
              <a:gd name="T17" fmla="*/ 2147483647 h 159"/>
              <a:gd name="T18" fmla="*/ 2147483647 w 134"/>
              <a:gd name="T19" fmla="*/ 0 h 159"/>
              <a:gd name="T20" fmla="*/ 2147483647 w 134"/>
              <a:gd name="T21" fmla="*/ 0 h 159"/>
              <a:gd name="T22" fmla="*/ 2147483647 w 134"/>
              <a:gd name="T23" fmla="*/ 0 h 159"/>
              <a:gd name="T24" fmla="*/ 2147483647 w 134"/>
              <a:gd name="T25" fmla="*/ 2147483647 h 159"/>
              <a:gd name="T26" fmla="*/ 2147483647 w 134"/>
              <a:gd name="T27" fmla="*/ 2147483647 h 159"/>
              <a:gd name="T28" fmla="*/ 2147483647 w 134"/>
              <a:gd name="T29" fmla="*/ 2147483647 h 159"/>
              <a:gd name="T30" fmla="*/ 2147483647 w 134"/>
              <a:gd name="T31" fmla="*/ 2147483647 h 159"/>
              <a:gd name="T32" fmla="*/ 2147483647 w 134"/>
              <a:gd name="T33" fmla="*/ 2147483647 h 159"/>
              <a:gd name="T34" fmla="*/ 2147483647 w 134"/>
              <a:gd name="T35" fmla="*/ 2147483647 h 159"/>
              <a:gd name="T36" fmla="*/ 2147483647 w 134"/>
              <a:gd name="T37" fmla="*/ 2147483647 h 159"/>
              <a:gd name="T38" fmla="*/ 2147483647 w 134"/>
              <a:gd name="T39" fmla="*/ 2147483647 h 159"/>
              <a:gd name="T40" fmla="*/ 2147483647 w 134"/>
              <a:gd name="T41" fmla="*/ 2147483647 h 159"/>
              <a:gd name="T42" fmla="*/ 2147483647 w 134"/>
              <a:gd name="T43" fmla="*/ 2147483647 h 159"/>
              <a:gd name="T44" fmla="*/ 2147483647 w 134"/>
              <a:gd name="T45" fmla="*/ 2147483647 h 159"/>
              <a:gd name="T46" fmla="*/ 2147483647 w 134"/>
              <a:gd name="T47" fmla="*/ 2147483647 h 159"/>
              <a:gd name="T48" fmla="*/ 2147483647 w 134"/>
              <a:gd name="T49" fmla="*/ 2147483647 h 159"/>
              <a:gd name="T50" fmla="*/ 2147483647 w 134"/>
              <a:gd name="T51" fmla="*/ 2147483647 h 159"/>
              <a:gd name="T52" fmla="*/ 2147483647 w 134"/>
              <a:gd name="T53" fmla="*/ 2147483647 h 159"/>
              <a:gd name="T54" fmla="*/ 2147483647 w 134"/>
              <a:gd name="T55" fmla="*/ 2147483647 h 159"/>
              <a:gd name="T56" fmla="*/ 2147483647 w 134"/>
              <a:gd name="T57" fmla="*/ 2147483647 h 159"/>
              <a:gd name="T58" fmla="*/ 2147483647 w 134"/>
              <a:gd name="T59" fmla="*/ 2147483647 h 159"/>
              <a:gd name="T60" fmla="*/ 2147483647 w 134"/>
              <a:gd name="T61" fmla="*/ 2147483647 h 159"/>
              <a:gd name="T62" fmla="*/ 2147483647 w 134"/>
              <a:gd name="T63" fmla="*/ 2147483647 h 159"/>
              <a:gd name="T64" fmla="*/ 2147483647 w 134"/>
              <a:gd name="T65" fmla="*/ 2147483647 h 159"/>
              <a:gd name="T66" fmla="*/ 2147483647 w 134"/>
              <a:gd name="T67" fmla="*/ 2147483647 h 159"/>
              <a:gd name="T68" fmla="*/ 2147483647 w 134"/>
              <a:gd name="T69" fmla="*/ 2147483647 h 159"/>
              <a:gd name="T70" fmla="*/ 2147483647 w 134"/>
              <a:gd name="T71" fmla="*/ 2147483647 h 159"/>
              <a:gd name="T72" fmla="*/ 2147483647 w 134"/>
              <a:gd name="T73" fmla="*/ 2147483647 h 159"/>
              <a:gd name="T74" fmla="*/ 0 w 134"/>
              <a:gd name="T75" fmla="*/ 2147483647 h 159"/>
              <a:gd name="T76" fmla="*/ 2147483647 w 134"/>
              <a:gd name="T77" fmla="*/ 2147483647 h 1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34" h="159">
                <a:moveTo>
                  <a:pt x="32" y="3"/>
                </a:moveTo>
                <a:lnTo>
                  <a:pt x="72" y="3"/>
                </a:lnTo>
                <a:lnTo>
                  <a:pt x="65" y="33"/>
                </a:lnTo>
                <a:lnTo>
                  <a:pt x="70" y="25"/>
                </a:lnTo>
                <a:lnTo>
                  <a:pt x="76" y="18"/>
                </a:lnTo>
                <a:lnTo>
                  <a:pt x="82" y="12"/>
                </a:lnTo>
                <a:lnTo>
                  <a:pt x="89" y="8"/>
                </a:lnTo>
                <a:lnTo>
                  <a:pt x="95" y="4"/>
                </a:lnTo>
                <a:lnTo>
                  <a:pt x="101" y="2"/>
                </a:lnTo>
                <a:lnTo>
                  <a:pt x="108" y="0"/>
                </a:lnTo>
                <a:lnTo>
                  <a:pt x="113" y="0"/>
                </a:lnTo>
                <a:lnTo>
                  <a:pt x="118" y="0"/>
                </a:lnTo>
                <a:lnTo>
                  <a:pt x="123" y="1"/>
                </a:lnTo>
                <a:lnTo>
                  <a:pt x="129" y="3"/>
                </a:lnTo>
                <a:lnTo>
                  <a:pt x="134" y="4"/>
                </a:lnTo>
                <a:lnTo>
                  <a:pt x="117" y="39"/>
                </a:lnTo>
                <a:lnTo>
                  <a:pt x="113" y="38"/>
                </a:lnTo>
                <a:lnTo>
                  <a:pt x="110" y="38"/>
                </a:lnTo>
                <a:lnTo>
                  <a:pt x="106" y="37"/>
                </a:lnTo>
                <a:lnTo>
                  <a:pt x="104" y="37"/>
                </a:lnTo>
                <a:lnTo>
                  <a:pt x="98" y="38"/>
                </a:lnTo>
                <a:lnTo>
                  <a:pt x="92" y="39"/>
                </a:lnTo>
                <a:lnTo>
                  <a:pt x="87" y="42"/>
                </a:lnTo>
                <a:lnTo>
                  <a:pt x="81" y="45"/>
                </a:lnTo>
                <a:lnTo>
                  <a:pt x="76" y="50"/>
                </a:lnTo>
                <a:lnTo>
                  <a:pt x="72" y="55"/>
                </a:lnTo>
                <a:lnTo>
                  <a:pt x="68" y="61"/>
                </a:lnTo>
                <a:lnTo>
                  <a:pt x="65" y="67"/>
                </a:lnTo>
                <a:lnTo>
                  <a:pt x="63" y="71"/>
                </a:lnTo>
                <a:lnTo>
                  <a:pt x="61" y="75"/>
                </a:lnTo>
                <a:lnTo>
                  <a:pt x="60" y="80"/>
                </a:lnTo>
                <a:lnTo>
                  <a:pt x="58" y="86"/>
                </a:lnTo>
                <a:lnTo>
                  <a:pt x="56" y="92"/>
                </a:lnTo>
                <a:lnTo>
                  <a:pt x="54" y="97"/>
                </a:lnTo>
                <a:lnTo>
                  <a:pt x="53" y="104"/>
                </a:lnTo>
                <a:lnTo>
                  <a:pt x="51" y="111"/>
                </a:lnTo>
                <a:lnTo>
                  <a:pt x="40" y="159"/>
                </a:lnTo>
                <a:lnTo>
                  <a:pt x="0" y="159"/>
                </a:lnTo>
                <a:lnTo>
                  <a:pt x="32" y="3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40" name="Freeform 1041"/>
          <p:cNvSpPr>
            <a:spLocks noChangeAspect="1"/>
          </p:cNvSpPr>
          <p:nvPr/>
        </p:nvSpPr>
        <p:spPr bwMode="auto">
          <a:xfrm>
            <a:off x="1263650" y="6635750"/>
            <a:ext cx="57150" cy="60325"/>
          </a:xfrm>
          <a:custGeom>
            <a:avLst/>
            <a:gdLst>
              <a:gd name="T0" fmla="*/ 0 w 148"/>
              <a:gd name="T1" fmla="*/ 2147483647 h 156"/>
              <a:gd name="T2" fmla="*/ 2147483647 w 148"/>
              <a:gd name="T3" fmla="*/ 2147483647 h 156"/>
              <a:gd name="T4" fmla="*/ 2147483647 w 148"/>
              <a:gd name="T5" fmla="*/ 2147483647 h 156"/>
              <a:gd name="T6" fmla="*/ 2147483647 w 148"/>
              <a:gd name="T7" fmla="*/ 2147483647 h 156"/>
              <a:gd name="T8" fmla="*/ 2147483647 w 148"/>
              <a:gd name="T9" fmla="*/ 0 h 156"/>
              <a:gd name="T10" fmla="*/ 2147483647 w 148"/>
              <a:gd name="T11" fmla="*/ 0 h 156"/>
              <a:gd name="T12" fmla="*/ 2147483647 w 148"/>
              <a:gd name="T13" fmla="*/ 2147483647 h 156"/>
              <a:gd name="T14" fmla="*/ 2147483647 w 148"/>
              <a:gd name="T15" fmla="*/ 2147483647 h 156"/>
              <a:gd name="T16" fmla="*/ 2147483647 w 148"/>
              <a:gd name="T17" fmla="*/ 2147483647 h 156"/>
              <a:gd name="T18" fmla="*/ 2147483647 w 148"/>
              <a:gd name="T19" fmla="*/ 2147483647 h 156"/>
              <a:gd name="T20" fmla="*/ 0 w 148"/>
              <a:gd name="T21" fmla="*/ 2147483647 h 1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48" h="156">
                <a:moveTo>
                  <a:pt x="0" y="156"/>
                </a:moveTo>
                <a:lnTo>
                  <a:pt x="6" y="128"/>
                </a:lnTo>
                <a:lnTo>
                  <a:pt x="91" y="32"/>
                </a:lnTo>
                <a:lnTo>
                  <a:pt x="21" y="32"/>
                </a:lnTo>
                <a:lnTo>
                  <a:pt x="30" y="0"/>
                </a:lnTo>
                <a:lnTo>
                  <a:pt x="148" y="0"/>
                </a:lnTo>
                <a:lnTo>
                  <a:pt x="145" y="25"/>
                </a:lnTo>
                <a:lnTo>
                  <a:pt x="59" y="122"/>
                </a:lnTo>
                <a:lnTo>
                  <a:pt x="132" y="122"/>
                </a:lnTo>
                <a:lnTo>
                  <a:pt x="124" y="156"/>
                </a:lnTo>
                <a:lnTo>
                  <a:pt x="0" y="156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41" name="Freeform 1042"/>
          <p:cNvSpPr>
            <a:spLocks noChangeAspect="1"/>
          </p:cNvSpPr>
          <p:nvPr/>
        </p:nvSpPr>
        <p:spPr bwMode="auto">
          <a:xfrm>
            <a:off x="1333500" y="6635750"/>
            <a:ext cx="61913" cy="61913"/>
          </a:xfrm>
          <a:custGeom>
            <a:avLst/>
            <a:gdLst>
              <a:gd name="T0" fmla="*/ 2147483647 w 157"/>
              <a:gd name="T1" fmla="*/ 0 h 160"/>
              <a:gd name="T2" fmla="*/ 2147483647 w 157"/>
              <a:gd name="T3" fmla="*/ 0 h 160"/>
              <a:gd name="T4" fmla="*/ 2147483647 w 157"/>
              <a:gd name="T5" fmla="*/ 2147483647 h 160"/>
              <a:gd name="T6" fmla="*/ 2147483647 w 157"/>
              <a:gd name="T7" fmla="*/ 2147483647 h 160"/>
              <a:gd name="T8" fmla="*/ 2147483647 w 157"/>
              <a:gd name="T9" fmla="*/ 2147483647 h 160"/>
              <a:gd name="T10" fmla="*/ 2147483647 w 157"/>
              <a:gd name="T11" fmla="*/ 2147483647 h 160"/>
              <a:gd name="T12" fmla="*/ 2147483647 w 157"/>
              <a:gd name="T13" fmla="*/ 2147483647 h 160"/>
              <a:gd name="T14" fmla="*/ 2147483647 w 157"/>
              <a:gd name="T15" fmla="*/ 2147483647 h 160"/>
              <a:gd name="T16" fmla="*/ 2147483647 w 157"/>
              <a:gd name="T17" fmla="*/ 2147483647 h 160"/>
              <a:gd name="T18" fmla="*/ 2147483647 w 157"/>
              <a:gd name="T19" fmla="*/ 2147483647 h 160"/>
              <a:gd name="T20" fmla="*/ 2147483647 w 157"/>
              <a:gd name="T21" fmla="*/ 2147483647 h 160"/>
              <a:gd name="T22" fmla="*/ 2147483647 w 157"/>
              <a:gd name="T23" fmla="*/ 2147483647 h 160"/>
              <a:gd name="T24" fmla="*/ 2147483647 w 157"/>
              <a:gd name="T25" fmla="*/ 2147483647 h 160"/>
              <a:gd name="T26" fmla="*/ 2147483647 w 157"/>
              <a:gd name="T27" fmla="*/ 2147483647 h 160"/>
              <a:gd name="T28" fmla="*/ 2147483647 w 157"/>
              <a:gd name="T29" fmla="*/ 2147483647 h 160"/>
              <a:gd name="T30" fmla="*/ 2147483647 w 157"/>
              <a:gd name="T31" fmla="*/ 2147483647 h 160"/>
              <a:gd name="T32" fmla="*/ 2147483647 w 157"/>
              <a:gd name="T33" fmla="*/ 2147483647 h 160"/>
              <a:gd name="T34" fmla="*/ 2147483647 w 157"/>
              <a:gd name="T35" fmla="*/ 2147483647 h 160"/>
              <a:gd name="T36" fmla="*/ 2147483647 w 157"/>
              <a:gd name="T37" fmla="*/ 2147483647 h 160"/>
              <a:gd name="T38" fmla="*/ 2147483647 w 157"/>
              <a:gd name="T39" fmla="*/ 2147483647 h 160"/>
              <a:gd name="T40" fmla="*/ 2147483647 w 157"/>
              <a:gd name="T41" fmla="*/ 2147483647 h 160"/>
              <a:gd name="T42" fmla="*/ 2147483647 w 157"/>
              <a:gd name="T43" fmla="*/ 2147483647 h 160"/>
              <a:gd name="T44" fmla="*/ 2147483647 w 157"/>
              <a:gd name="T45" fmla="*/ 2147483647 h 160"/>
              <a:gd name="T46" fmla="*/ 2147483647 w 157"/>
              <a:gd name="T47" fmla="*/ 2147483647 h 160"/>
              <a:gd name="T48" fmla="*/ 2147483647 w 157"/>
              <a:gd name="T49" fmla="*/ 2147483647 h 160"/>
              <a:gd name="T50" fmla="*/ 2147483647 w 157"/>
              <a:gd name="T51" fmla="*/ 2147483647 h 160"/>
              <a:gd name="T52" fmla="*/ 2147483647 w 157"/>
              <a:gd name="T53" fmla="*/ 2147483647 h 160"/>
              <a:gd name="T54" fmla="*/ 2147483647 w 157"/>
              <a:gd name="T55" fmla="*/ 2147483647 h 160"/>
              <a:gd name="T56" fmla="*/ 2147483647 w 157"/>
              <a:gd name="T57" fmla="*/ 2147483647 h 160"/>
              <a:gd name="T58" fmla="*/ 2147483647 w 157"/>
              <a:gd name="T59" fmla="*/ 2147483647 h 160"/>
              <a:gd name="T60" fmla="*/ 2147483647 w 157"/>
              <a:gd name="T61" fmla="*/ 2147483647 h 160"/>
              <a:gd name="T62" fmla="*/ 2147483647 w 157"/>
              <a:gd name="T63" fmla="*/ 2147483647 h 160"/>
              <a:gd name="T64" fmla="*/ 2147483647 w 157"/>
              <a:gd name="T65" fmla="*/ 2147483647 h 160"/>
              <a:gd name="T66" fmla="*/ 2147483647 w 157"/>
              <a:gd name="T67" fmla="*/ 2147483647 h 160"/>
              <a:gd name="T68" fmla="*/ 2147483647 w 157"/>
              <a:gd name="T69" fmla="*/ 2147483647 h 160"/>
              <a:gd name="T70" fmla="*/ 2147483647 w 157"/>
              <a:gd name="T71" fmla="*/ 0 h 160"/>
              <a:gd name="T72" fmla="*/ 2147483647 w 157"/>
              <a:gd name="T73" fmla="*/ 0 h 160"/>
              <a:gd name="T74" fmla="*/ 2147483647 w 157"/>
              <a:gd name="T75" fmla="*/ 2147483647 h 160"/>
              <a:gd name="T76" fmla="*/ 2147483647 w 157"/>
              <a:gd name="T77" fmla="*/ 2147483647 h 160"/>
              <a:gd name="T78" fmla="*/ 2147483647 w 157"/>
              <a:gd name="T79" fmla="*/ 2147483647 h 160"/>
              <a:gd name="T80" fmla="*/ 2147483647 w 157"/>
              <a:gd name="T81" fmla="*/ 2147483647 h 160"/>
              <a:gd name="T82" fmla="*/ 2147483647 w 157"/>
              <a:gd name="T83" fmla="*/ 2147483647 h 160"/>
              <a:gd name="T84" fmla="*/ 2147483647 w 157"/>
              <a:gd name="T85" fmla="*/ 2147483647 h 160"/>
              <a:gd name="T86" fmla="*/ 2147483647 w 157"/>
              <a:gd name="T87" fmla="*/ 2147483647 h 160"/>
              <a:gd name="T88" fmla="*/ 2147483647 w 157"/>
              <a:gd name="T89" fmla="*/ 2147483647 h 160"/>
              <a:gd name="T90" fmla="*/ 2147483647 w 157"/>
              <a:gd name="T91" fmla="*/ 2147483647 h 160"/>
              <a:gd name="T92" fmla="*/ 2147483647 w 157"/>
              <a:gd name="T93" fmla="*/ 2147483647 h 160"/>
              <a:gd name="T94" fmla="*/ 2147483647 w 157"/>
              <a:gd name="T95" fmla="*/ 2147483647 h 160"/>
              <a:gd name="T96" fmla="*/ 2147483647 w 157"/>
              <a:gd name="T97" fmla="*/ 2147483647 h 160"/>
              <a:gd name="T98" fmla="*/ 2147483647 w 157"/>
              <a:gd name="T99" fmla="*/ 2147483647 h 160"/>
              <a:gd name="T100" fmla="*/ 2147483647 w 157"/>
              <a:gd name="T101" fmla="*/ 2147483647 h 160"/>
              <a:gd name="T102" fmla="*/ 2147483647 w 157"/>
              <a:gd name="T103" fmla="*/ 2147483647 h 160"/>
              <a:gd name="T104" fmla="*/ 2147483647 w 157"/>
              <a:gd name="T105" fmla="*/ 2147483647 h 160"/>
              <a:gd name="T106" fmla="*/ 2147483647 w 157"/>
              <a:gd name="T107" fmla="*/ 2147483647 h 160"/>
              <a:gd name="T108" fmla="*/ 2147483647 w 157"/>
              <a:gd name="T109" fmla="*/ 2147483647 h 160"/>
              <a:gd name="T110" fmla="*/ 0 w 157"/>
              <a:gd name="T111" fmla="*/ 2147483647 h 160"/>
              <a:gd name="T112" fmla="*/ 0 w 157"/>
              <a:gd name="T113" fmla="*/ 2147483647 h 160"/>
              <a:gd name="T114" fmla="*/ 2147483647 w 157"/>
              <a:gd name="T115" fmla="*/ 2147483647 h 160"/>
              <a:gd name="T116" fmla="*/ 2147483647 w 157"/>
              <a:gd name="T117" fmla="*/ 2147483647 h 160"/>
              <a:gd name="T118" fmla="*/ 2147483647 w 157"/>
              <a:gd name="T119" fmla="*/ 2147483647 h 160"/>
              <a:gd name="T120" fmla="*/ 2147483647 w 157"/>
              <a:gd name="T121" fmla="*/ 0 h 1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57" h="160">
                <a:moveTo>
                  <a:pt x="26" y="0"/>
                </a:moveTo>
                <a:lnTo>
                  <a:pt x="66" y="0"/>
                </a:lnTo>
                <a:lnTo>
                  <a:pt x="47" y="93"/>
                </a:lnTo>
                <a:lnTo>
                  <a:pt x="45" y="100"/>
                </a:lnTo>
                <a:lnTo>
                  <a:pt x="43" y="106"/>
                </a:lnTo>
                <a:lnTo>
                  <a:pt x="42" y="111"/>
                </a:lnTo>
                <a:lnTo>
                  <a:pt x="42" y="113"/>
                </a:lnTo>
                <a:lnTo>
                  <a:pt x="42" y="116"/>
                </a:lnTo>
                <a:lnTo>
                  <a:pt x="43" y="120"/>
                </a:lnTo>
                <a:lnTo>
                  <a:pt x="45" y="122"/>
                </a:lnTo>
                <a:lnTo>
                  <a:pt x="47" y="125"/>
                </a:lnTo>
                <a:lnTo>
                  <a:pt x="49" y="126"/>
                </a:lnTo>
                <a:lnTo>
                  <a:pt x="51" y="128"/>
                </a:lnTo>
                <a:lnTo>
                  <a:pt x="55" y="129"/>
                </a:lnTo>
                <a:lnTo>
                  <a:pt x="58" y="129"/>
                </a:lnTo>
                <a:lnTo>
                  <a:pt x="61" y="129"/>
                </a:lnTo>
                <a:lnTo>
                  <a:pt x="63" y="128"/>
                </a:lnTo>
                <a:lnTo>
                  <a:pt x="65" y="128"/>
                </a:lnTo>
                <a:lnTo>
                  <a:pt x="68" y="128"/>
                </a:lnTo>
                <a:lnTo>
                  <a:pt x="70" y="127"/>
                </a:lnTo>
                <a:lnTo>
                  <a:pt x="73" y="125"/>
                </a:lnTo>
                <a:lnTo>
                  <a:pt x="76" y="123"/>
                </a:lnTo>
                <a:lnTo>
                  <a:pt x="78" y="121"/>
                </a:lnTo>
                <a:lnTo>
                  <a:pt x="79" y="119"/>
                </a:lnTo>
                <a:lnTo>
                  <a:pt x="82" y="116"/>
                </a:lnTo>
                <a:lnTo>
                  <a:pt x="84" y="114"/>
                </a:lnTo>
                <a:lnTo>
                  <a:pt x="86" y="112"/>
                </a:lnTo>
                <a:lnTo>
                  <a:pt x="89" y="108"/>
                </a:lnTo>
                <a:lnTo>
                  <a:pt x="91" y="105"/>
                </a:lnTo>
                <a:lnTo>
                  <a:pt x="92" y="101"/>
                </a:lnTo>
                <a:lnTo>
                  <a:pt x="94" y="97"/>
                </a:lnTo>
                <a:lnTo>
                  <a:pt x="96" y="93"/>
                </a:lnTo>
                <a:lnTo>
                  <a:pt x="98" y="87"/>
                </a:lnTo>
                <a:lnTo>
                  <a:pt x="99" y="83"/>
                </a:lnTo>
                <a:lnTo>
                  <a:pt x="100" y="76"/>
                </a:lnTo>
                <a:lnTo>
                  <a:pt x="116" y="0"/>
                </a:lnTo>
                <a:lnTo>
                  <a:pt x="157" y="0"/>
                </a:lnTo>
                <a:lnTo>
                  <a:pt x="123" y="156"/>
                </a:lnTo>
                <a:lnTo>
                  <a:pt x="85" y="156"/>
                </a:lnTo>
                <a:lnTo>
                  <a:pt x="89" y="136"/>
                </a:lnTo>
                <a:lnTo>
                  <a:pt x="83" y="142"/>
                </a:lnTo>
                <a:lnTo>
                  <a:pt x="77" y="147"/>
                </a:lnTo>
                <a:lnTo>
                  <a:pt x="70" y="150"/>
                </a:lnTo>
                <a:lnTo>
                  <a:pt x="64" y="154"/>
                </a:lnTo>
                <a:lnTo>
                  <a:pt x="57" y="156"/>
                </a:lnTo>
                <a:lnTo>
                  <a:pt x="50" y="158"/>
                </a:lnTo>
                <a:lnTo>
                  <a:pt x="44" y="160"/>
                </a:lnTo>
                <a:lnTo>
                  <a:pt x="37" y="160"/>
                </a:lnTo>
                <a:lnTo>
                  <a:pt x="29" y="158"/>
                </a:lnTo>
                <a:lnTo>
                  <a:pt x="22" y="157"/>
                </a:lnTo>
                <a:lnTo>
                  <a:pt x="15" y="154"/>
                </a:lnTo>
                <a:lnTo>
                  <a:pt x="11" y="149"/>
                </a:lnTo>
                <a:lnTo>
                  <a:pt x="6" y="143"/>
                </a:lnTo>
                <a:lnTo>
                  <a:pt x="2" y="136"/>
                </a:lnTo>
                <a:lnTo>
                  <a:pt x="1" y="128"/>
                </a:lnTo>
                <a:lnTo>
                  <a:pt x="0" y="120"/>
                </a:lnTo>
                <a:lnTo>
                  <a:pt x="0" y="115"/>
                </a:lnTo>
                <a:lnTo>
                  <a:pt x="1" y="108"/>
                </a:lnTo>
                <a:lnTo>
                  <a:pt x="4" y="99"/>
                </a:lnTo>
                <a:lnTo>
                  <a:pt x="6" y="87"/>
                </a:lnTo>
                <a:lnTo>
                  <a:pt x="26" y="0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42" name="Freeform 1043"/>
          <p:cNvSpPr>
            <a:spLocks noChangeAspect="1"/>
          </p:cNvSpPr>
          <p:nvPr/>
        </p:nvSpPr>
        <p:spPr bwMode="auto">
          <a:xfrm>
            <a:off x="1409700" y="6635750"/>
            <a:ext cx="58738" cy="61913"/>
          </a:xfrm>
          <a:custGeom>
            <a:avLst/>
            <a:gdLst>
              <a:gd name="T0" fmla="*/ 2147483647 w 149"/>
              <a:gd name="T1" fmla="*/ 2147483647 h 163"/>
              <a:gd name="T2" fmla="*/ 2147483647 w 149"/>
              <a:gd name="T3" fmla="*/ 2147483647 h 163"/>
              <a:gd name="T4" fmla="*/ 2147483647 w 149"/>
              <a:gd name="T5" fmla="*/ 2147483647 h 163"/>
              <a:gd name="T6" fmla="*/ 2147483647 w 149"/>
              <a:gd name="T7" fmla="*/ 2147483647 h 163"/>
              <a:gd name="T8" fmla="*/ 2147483647 w 149"/>
              <a:gd name="T9" fmla="*/ 2147483647 h 163"/>
              <a:gd name="T10" fmla="*/ 2147483647 w 149"/>
              <a:gd name="T11" fmla="*/ 2147483647 h 163"/>
              <a:gd name="T12" fmla="*/ 2147483647 w 149"/>
              <a:gd name="T13" fmla="*/ 2147483647 h 163"/>
              <a:gd name="T14" fmla="*/ 2147483647 w 149"/>
              <a:gd name="T15" fmla="*/ 2147483647 h 163"/>
              <a:gd name="T16" fmla="*/ 2147483647 w 149"/>
              <a:gd name="T17" fmla="*/ 2147483647 h 163"/>
              <a:gd name="T18" fmla="*/ 2147483647 w 149"/>
              <a:gd name="T19" fmla="*/ 2147483647 h 163"/>
              <a:gd name="T20" fmla="*/ 2147483647 w 149"/>
              <a:gd name="T21" fmla="*/ 2147483647 h 163"/>
              <a:gd name="T22" fmla="*/ 2147483647 w 149"/>
              <a:gd name="T23" fmla="*/ 2147483647 h 163"/>
              <a:gd name="T24" fmla="*/ 2147483647 w 149"/>
              <a:gd name="T25" fmla="*/ 2147483647 h 163"/>
              <a:gd name="T26" fmla="*/ 2147483647 w 149"/>
              <a:gd name="T27" fmla="*/ 2147483647 h 163"/>
              <a:gd name="T28" fmla="*/ 2147483647 w 149"/>
              <a:gd name="T29" fmla="*/ 2147483647 h 163"/>
              <a:gd name="T30" fmla="*/ 2147483647 w 149"/>
              <a:gd name="T31" fmla="*/ 2147483647 h 163"/>
              <a:gd name="T32" fmla="*/ 0 w 149"/>
              <a:gd name="T33" fmla="*/ 2147483647 h 163"/>
              <a:gd name="T34" fmla="*/ 2147483647 w 149"/>
              <a:gd name="T35" fmla="*/ 2147483647 h 163"/>
              <a:gd name="T36" fmla="*/ 2147483647 w 149"/>
              <a:gd name="T37" fmla="*/ 2147483647 h 163"/>
              <a:gd name="T38" fmla="*/ 2147483647 w 149"/>
              <a:gd name="T39" fmla="*/ 2147483647 h 163"/>
              <a:gd name="T40" fmla="*/ 2147483647 w 149"/>
              <a:gd name="T41" fmla="*/ 2147483647 h 163"/>
              <a:gd name="T42" fmla="*/ 2147483647 w 149"/>
              <a:gd name="T43" fmla="*/ 2147483647 h 163"/>
              <a:gd name="T44" fmla="*/ 2147483647 w 149"/>
              <a:gd name="T45" fmla="*/ 2147483647 h 163"/>
              <a:gd name="T46" fmla="*/ 2147483647 w 149"/>
              <a:gd name="T47" fmla="*/ 2147483647 h 163"/>
              <a:gd name="T48" fmla="*/ 2147483647 w 149"/>
              <a:gd name="T49" fmla="*/ 2147483647 h 163"/>
              <a:gd name="T50" fmla="*/ 2147483647 w 149"/>
              <a:gd name="T51" fmla="*/ 2147483647 h 163"/>
              <a:gd name="T52" fmla="*/ 2147483647 w 149"/>
              <a:gd name="T53" fmla="*/ 2147483647 h 163"/>
              <a:gd name="T54" fmla="*/ 2147483647 w 149"/>
              <a:gd name="T55" fmla="*/ 2147483647 h 163"/>
              <a:gd name="T56" fmla="*/ 2147483647 w 149"/>
              <a:gd name="T57" fmla="*/ 0 h 163"/>
              <a:gd name="T58" fmla="*/ 2147483647 w 149"/>
              <a:gd name="T59" fmla="*/ 2147483647 h 163"/>
              <a:gd name="T60" fmla="*/ 2147483647 w 149"/>
              <a:gd name="T61" fmla="*/ 2147483647 h 163"/>
              <a:gd name="T62" fmla="*/ 2147483647 w 149"/>
              <a:gd name="T63" fmla="*/ 2147483647 h 163"/>
              <a:gd name="T64" fmla="*/ 2147483647 w 149"/>
              <a:gd name="T65" fmla="*/ 2147483647 h 163"/>
              <a:gd name="T66" fmla="*/ 2147483647 w 149"/>
              <a:gd name="T67" fmla="*/ 2147483647 h 163"/>
              <a:gd name="T68" fmla="*/ 2147483647 w 149"/>
              <a:gd name="T69" fmla="*/ 2147483647 h 163"/>
              <a:gd name="T70" fmla="*/ 2147483647 w 149"/>
              <a:gd name="T71" fmla="*/ 2147483647 h 163"/>
              <a:gd name="T72" fmla="*/ 2147483647 w 149"/>
              <a:gd name="T73" fmla="*/ 2147483647 h 163"/>
              <a:gd name="T74" fmla="*/ 2147483647 w 149"/>
              <a:gd name="T75" fmla="*/ 2147483647 h 163"/>
              <a:gd name="T76" fmla="*/ 2147483647 w 149"/>
              <a:gd name="T77" fmla="*/ 2147483647 h 163"/>
              <a:gd name="T78" fmla="*/ 2147483647 w 149"/>
              <a:gd name="T79" fmla="*/ 2147483647 h 163"/>
              <a:gd name="T80" fmla="*/ 2147483647 w 149"/>
              <a:gd name="T81" fmla="*/ 2147483647 h 163"/>
              <a:gd name="T82" fmla="*/ 2147483647 w 149"/>
              <a:gd name="T83" fmla="*/ 2147483647 h 163"/>
              <a:gd name="T84" fmla="*/ 2147483647 w 149"/>
              <a:gd name="T85" fmla="*/ 2147483647 h 163"/>
              <a:gd name="T86" fmla="*/ 2147483647 w 149"/>
              <a:gd name="T87" fmla="*/ 2147483647 h 163"/>
              <a:gd name="T88" fmla="*/ 2147483647 w 149"/>
              <a:gd name="T89" fmla="*/ 2147483647 h 163"/>
              <a:gd name="T90" fmla="*/ 2147483647 w 149"/>
              <a:gd name="T91" fmla="*/ 2147483647 h 163"/>
              <a:gd name="T92" fmla="*/ 2147483647 w 149"/>
              <a:gd name="T93" fmla="*/ 2147483647 h 163"/>
              <a:gd name="T94" fmla="*/ 2147483647 w 149"/>
              <a:gd name="T95" fmla="*/ 2147483647 h 163"/>
              <a:gd name="T96" fmla="*/ 2147483647 w 149"/>
              <a:gd name="T97" fmla="*/ 2147483647 h 163"/>
              <a:gd name="T98" fmla="*/ 2147483647 w 149"/>
              <a:gd name="T99" fmla="*/ 2147483647 h 163"/>
              <a:gd name="T100" fmla="*/ 2147483647 w 149"/>
              <a:gd name="T101" fmla="*/ 2147483647 h 163"/>
              <a:gd name="T102" fmla="*/ 2147483647 w 149"/>
              <a:gd name="T103" fmla="*/ 2147483647 h 163"/>
              <a:gd name="T104" fmla="*/ 2147483647 w 149"/>
              <a:gd name="T105" fmla="*/ 2147483647 h 163"/>
              <a:gd name="T106" fmla="*/ 2147483647 w 149"/>
              <a:gd name="T107" fmla="*/ 2147483647 h 163"/>
              <a:gd name="T108" fmla="*/ 2147483647 w 149"/>
              <a:gd name="T109" fmla="*/ 2147483647 h 163"/>
              <a:gd name="T110" fmla="*/ 2147483647 w 149"/>
              <a:gd name="T111" fmla="*/ 2147483647 h 163"/>
              <a:gd name="T112" fmla="*/ 2147483647 w 149"/>
              <a:gd name="T113" fmla="*/ 2147483647 h 1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49" h="163">
                <a:moveTo>
                  <a:pt x="98" y="102"/>
                </a:moveTo>
                <a:lnTo>
                  <a:pt x="138" y="109"/>
                </a:lnTo>
                <a:lnTo>
                  <a:pt x="136" y="115"/>
                </a:lnTo>
                <a:lnTo>
                  <a:pt x="133" y="122"/>
                </a:lnTo>
                <a:lnTo>
                  <a:pt x="129" y="128"/>
                </a:lnTo>
                <a:lnTo>
                  <a:pt x="126" y="132"/>
                </a:lnTo>
                <a:lnTo>
                  <a:pt x="121" y="137"/>
                </a:lnTo>
                <a:lnTo>
                  <a:pt x="117" y="142"/>
                </a:lnTo>
                <a:lnTo>
                  <a:pt x="113" y="145"/>
                </a:lnTo>
                <a:lnTo>
                  <a:pt x="108" y="149"/>
                </a:lnTo>
                <a:lnTo>
                  <a:pt x="103" y="152"/>
                </a:lnTo>
                <a:lnTo>
                  <a:pt x="98" y="154"/>
                </a:lnTo>
                <a:lnTo>
                  <a:pt x="93" y="157"/>
                </a:lnTo>
                <a:lnTo>
                  <a:pt x="87" y="159"/>
                </a:lnTo>
                <a:lnTo>
                  <a:pt x="81" y="160"/>
                </a:lnTo>
                <a:lnTo>
                  <a:pt x="74" y="161"/>
                </a:lnTo>
                <a:lnTo>
                  <a:pt x="69" y="163"/>
                </a:lnTo>
                <a:lnTo>
                  <a:pt x="63" y="163"/>
                </a:lnTo>
                <a:lnTo>
                  <a:pt x="56" y="163"/>
                </a:lnTo>
                <a:lnTo>
                  <a:pt x="49" y="161"/>
                </a:lnTo>
                <a:lnTo>
                  <a:pt x="43" y="160"/>
                </a:lnTo>
                <a:lnTo>
                  <a:pt x="37" y="158"/>
                </a:lnTo>
                <a:lnTo>
                  <a:pt x="31" y="156"/>
                </a:lnTo>
                <a:lnTo>
                  <a:pt x="27" y="153"/>
                </a:lnTo>
                <a:lnTo>
                  <a:pt x="22" y="150"/>
                </a:lnTo>
                <a:lnTo>
                  <a:pt x="17" y="145"/>
                </a:lnTo>
                <a:lnTo>
                  <a:pt x="13" y="140"/>
                </a:lnTo>
                <a:lnTo>
                  <a:pt x="9" y="136"/>
                </a:lnTo>
                <a:lnTo>
                  <a:pt x="7" y="130"/>
                </a:lnTo>
                <a:lnTo>
                  <a:pt x="4" y="124"/>
                </a:lnTo>
                <a:lnTo>
                  <a:pt x="2" y="118"/>
                </a:lnTo>
                <a:lnTo>
                  <a:pt x="1" y="111"/>
                </a:lnTo>
                <a:lnTo>
                  <a:pt x="0" y="104"/>
                </a:lnTo>
                <a:lnTo>
                  <a:pt x="0" y="96"/>
                </a:lnTo>
                <a:lnTo>
                  <a:pt x="0" y="90"/>
                </a:lnTo>
                <a:lnTo>
                  <a:pt x="1" y="85"/>
                </a:lnTo>
                <a:lnTo>
                  <a:pt x="1" y="78"/>
                </a:lnTo>
                <a:lnTo>
                  <a:pt x="2" y="72"/>
                </a:lnTo>
                <a:lnTo>
                  <a:pt x="3" y="66"/>
                </a:lnTo>
                <a:lnTo>
                  <a:pt x="6" y="60"/>
                </a:lnTo>
                <a:lnTo>
                  <a:pt x="7" y="55"/>
                </a:lnTo>
                <a:lnTo>
                  <a:pt x="9" y="50"/>
                </a:lnTo>
                <a:lnTo>
                  <a:pt x="11" y="44"/>
                </a:lnTo>
                <a:lnTo>
                  <a:pt x="15" y="39"/>
                </a:lnTo>
                <a:lnTo>
                  <a:pt x="18" y="33"/>
                </a:lnTo>
                <a:lnTo>
                  <a:pt x="22" y="29"/>
                </a:lnTo>
                <a:lnTo>
                  <a:pt x="27" y="24"/>
                </a:lnTo>
                <a:lnTo>
                  <a:pt x="30" y="21"/>
                </a:lnTo>
                <a:lnTo>
                  <a:pt x="35" y="17"/>
                </a:lnTo>
                <a:lnTo>
                  <a:pt x="39" y="14"/>
                </a:lnTo>
                <a:lnTo>
                  <a:pt x="45" y="10"/>
                </a:lnTo>
                <a:lnTo>
                  <a:pt x="51" y="8"/>
                </a:lnTo>
                <a:lnTo>
                  <a:pt x="57" y="5"/>
                </a:lnTo>
                <a:lnTo>
                  <a:pt x="63" y="3"/>
                </a:lnTo>
                <a:lnTo>
                  <a:pt x="69" y="2"/>
                </a:lnTo>
                <a:lnTo>
                  <a:pt x="75" y="1"/>
                </a:lnTo>
                <a:lnTo>
                  <a:pt x="81" y="0"/>
                </a:lnTo>
                <a:lnTo>
                  <a:pt x="87" y="0"/>
                </a:lnTo>
                <a:lnTo>
                  <a:pt x="94" y="0"/>
                </a:lnTo>
                <a:lnTo>
                  <a:pt x="100" y="1"/>
                </a:lnTo>
                <a:lnTo>
                  <a:pt x="106" y="2"/>
                </a:lnTo>
                <a:lnTo>
                  <a:pt x="112" y="3"/>
                </a:lnTo>
                <a:lnTo>
                  <a:pt x="116" y="5"/>
                </a:lnTo>
                <a:lnTo>
                  <a:pt x="122" y="8"/>
                </a:lnTo>
                <a:lnTo>
                  <a:pt x="126" y="10"/>
                </a:lnTo>
                <a:lnTo>
                  <a:pt x="130" y="14"/>
                </a:lnTo>
                <a:lnTo>
                  <a:pt x="134" y="17"/>
                </a:lnTo>
                <a:lnTo>
                  <a:pt x="137" y="22"/>
                </a:lnTo>
                <a:lnTo>
                  <a:pt x="141" y="26"/>
                </a:lnTo>
                <a:lnTo>
                  <a:pt x="143" y="31"/>
                </a:lnTo>
                <a:lnTo>
                  <a:pt x="145" y="36"/>
                </a:lnTo>
                <a:lnTo>
                  <a:pt x="147" y="42"/>
                </a:lnTo>
                <a:lnTo>
                  <a:pt x="148" y="47"/>
                </a:lnTo>
                <a:lnTo>
                  <a:pt x="149" y="53"/>
                </a:lnTo>
                <a:lnTo>
                  <a:pt x="109" y="57"/>
                </a:lnTo>
                <a:lnTo>
                  <a:pt x="108" y="51"/>
                </a:lnTo>
                <a:lnTo>
                  <a:pt x="106" y="45"/>
                </a:lnTo>
                <a:lnTo>
                  <a:pt x="103" y="42"/>
                </a:lnTo>
                <a:lnTo>
                  <a:pt x="101" y="38"/>
                </a:lnTo>
                <a:lnTo>
                  <a:pt x="98" y="35"/>
                </a:lnTo>
                <a:lnTo>
                  <a:pt x="93" y="32"/>
                </a:lnTo>
                <a:lnTo>
                  <a:pt x="88" y="31"/>
                </a:lnTo>
                <a:lnTo>
                  <a:pt x="84" y="31"/>
                </a:lnTo>
                <a:lnTo>
                  <a:pt x="78" y="32"/>
                </a:lnTo>
                <a:lnTo>
                  <a:pt x="73" y="33"/>
                </a:lnTo>
                <a:lnTo>
                  <a:pt x="67" y="37"/>
                </a:lnTo>
                <a:lnTo>
                  <a:pt x="62" y="40"/>
                </a:lnTo>
                <a:lnTo>
                  <a:pt x="57" y="45"/>
                </a:lnTo>
                <a:lnTo>
                  <a:pt x="52" y="52"/>
                </a:lnTo>
                <a:lnTo>
                  <a:pt x="49" y="60"/>
                </a:lnTo>
                <a:lnTo>
                  <a:pt x="46" y="68"/>
                </a:lnTo>
                <a:lnTo>
                  <a:pt x="45" y="73"/>
                </a:lnTo>
                <a:lnTo>
                  <a:pt x="44" y="78"/>
                </a:lnTo>
                <a:lnTo>
                  <a:pt x="43" y="82"/>
                </a:lnTo>
                <a:lnTo>
                  <a:pt x="42" y="86"/>
                </a:lnTo>
                <a:lnTo>
                  <a:pt x="41" y="90"/>
                </a:lnTo>
                <a:lnTo>
                  <a:pt x="41" y="95"/>
                </a:lnTo>
                <a:lnTo>
                  <a:pt x="39" y="100"/>
                </a:lnTo>
                <a:lnTo>
                  <a:pt x="39" y="103"/>
                </a:lnTo>
                <a:lnTo>
                  <a:pt x="41" y="109"/>
                </a:lnTo>
                <a:lnTo>
                  <a:pt x="42" y="115"/>
                </a:lnTo>
                <a:lnTo>
                  <a:pt x="44" y="119"/>
                </a:lnTo>
                <a:lnTo>
                  <a:pt x="46" y="123"/>
                </a:lnTo>
                <a:lnTo>
                  <a:pt x="50" y="126"/>
                </a:lnTo>
                <a:lnTo>
                  <a:pt x="53" y="129"/>
                </a:lnTo>
                <a:lnTo>
                  <a:pt x="58" y="130"/>
                </a:lnTo>
                <a:lnTo>
                  <a:pt x="64" y="131"/>
                </a:lnTo>
                <a:lnTo>
                  <a:pt x="69" y="131"/>
                </a:lnTo>
                <a:lnTo>
                  <a:pt x="73" y="129"/>
                </a:lnTo>
                <a:lnTo>
                  <a:pt x="78" y="128"/>
                </a:lnTo>
                <a:lnTo>
                  <a:pt x="82" y="124"/>
                </a:lnTo>
                <a:lnTo>
                  <a:pt x="87" y="119"/>
                </a:lnTo>
                <a:lnTo>
                  <a:pt x="91" y="115"/>
                </a:lnTo>
                <a:lnTo>
                  <a:pt x="94" y="109"/>
                </a:lnTo>
                <a:lnTo>
                  <a:pt x="98" y="102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43" name="Freeform 1044"/>
          <p:cNvSpPr>
            <a:spLocks noChangeAspect="1"/>
          </p:cNvSpPr>
          <p:nvPr/>
        </p:nvSpPr>
        <p:spPr bwMode="auto">
          <a:xfrm>
            <a:off x="1477963" y="6613525"/>
            <a:ext cx="63500" cy="82550"/>
          </a:xfrm>
          <a:custGeom>
            <a:avLst/>
            <a:gdLst>
              <a:gd name="T0" fmla="*/ 2147483647 w 164"/>
              <a:gd name="T1" fmla="*/ 2147483647 h 214"/>
              <a:gd name="T2" fmla="*/ 0 w 164"/>
              <a:gd name="T3" fmla="*/ 2147483647 h 214"/>
              <a:gd name="T4" fmla="*/ 2147483647 w 164"/>
              <a:gd name="T5" fmla="*/ 0 h 214"/>
              <a:gd name="T6" fmla="*/ 2147483647 w 164"/>
              <a:gd name="T7" fmla="*/ 0 h 214"/>
              <a:gd name="T8" fmla="*/ 2147483647 w 164"/>
              <a:gd name="T9" fmla="*/ 2147483647 h 214"/>
              <a:gd name="T10" fmla="*/ 2147483647 w 164"/>
              <a:gd name="T11" fmla="*/ 2147483647 h 214"/>
              <a:gd name="T12" fmla="*/ 2147483647 w 164"/>
              <a:gd name="T13" fmla="*/ 2147483647 h 214"/>
              <a:gd name="T14" fmla="*/ 2147483647 w 164"/>
              <a:gd name="T15" fmla="*/ 2147483647 h 214"/>
              <a:gd name="T16" fmla="*/ 2147483647 w 164"/>
              <a:gd name="T17" fmla="*/ 2147483647 h 214"/>
              <a:gd name="T18" fmla="*/ 2147483647 w 164"/>
              <a:gd name="T19" fmla="*/ 2147483647 h 214"/>
              <a:gd name="T20" fmla="*/ 2147483647 w 164"/>
              <a:gd name="T21" fmla="*/ 2147483647 h 214"/>
              <a:gd name="T22" fmla="*/ 2147483647 w 164"/>
              <a:gd name="T23" fmla="*/ 2147483647 h 214"/>
              <a:gd name="T24" fmla="*/ 2147483647 w 164"/>
              <a:gd name="T25" fmla="*/ 2147483647 h 214"/>
              <a:gd name="T26" fmla="*/ 2147483647 w 164"/>
              <a:gd name="T27" fmla="*/ 2147483647 h 214"/>
              <a:gd name="T28" fmla="*/ 2147483647 w 164"/>
              <a:gd name="T29" fmla="*/ 2147483647 h 214"/>
              <a:gd name="T30" fmla="*/ 2147483647 w 164"/>
              <a:gd name="T31" fmla="*/ 2147483647 h 214"/>
              <a:gd name="T32" fmla="*/ 2147483647 w 164"/>
              <a:gd name="T33" fmla="*/ 2147483647 h 214"/>
              <a:gd name="T34" fmla="*/ 2147483647 w 164"/>
              <a:gd name="T35" fmla="*/ 2147483647 h 214"/>
              <a:gd name="T36" fmla="*/ 2147483647 w 164"/>
              <a:gd name="T37" fmla="*/ 2147483647 h 214"/>
              <a:gd name="T38" fmla="*/ 2147483647 w 164"/>
              <a:gd name="T39" fmla="*/ 2147483647 h 214"/>
              <a:gd name="T40" fmla="*/ 2147483647 w 164"/>
              <a:gd name="T41" fmla="*/ 2147483647 h 214"/>
              <a:gd name="T42" fmla="*/ 2147483647 w 164"/>
              <a:gd name="T43" fmla="*/ 2147483647 h 214"/>
              <a:gd name="T44" fmla="*/ 2147483647 w 164"/>
              <a:gd name="T45" fmla="*/ 2147483647 h 214"/>
              <a:gd name="T46" fmla="*/ 2147483647 w 164"/>
              <a:gd name="T47" fmla="*/ 2147483647 h 214"/>
              <a:gd name="T48" fmla="*/ 2147483647 w 164"/>
              <a:gd name="T49" fmla="*/ 2147483647 h 214"/>
              <a:gd name="T50" fmla="*/ 2147483647 w 164"/>
              <a:gd name="T51" fmla="*/ 2147483647 h 214"/>
              <a:gd name="T52" fmla="*/ 2147483647 w 164"/>
              <a:gd name="T53" fmla="*/ 2147483647 h 214"/>
              <a:gd name="T54" fmla="*/ 2147483647 w 164"/>
              <a:gd name="T55" fmla="*/ 2147483647 h 214"/>
              <a:gd name="T56" fmla="*/ 2147483647 w 164"/>
              <a:gd name="T57" fmla="*/ 2147483647 h 214"/>
              <a:gd name="T58" fmla="*/ 2147483647 w 164"/>
              <a:gd name="T59" fmla="*/ 2147483647 h 214"/>
              <a:gd name="T60" fmla="*/ 2147483647 w 164"/>
              <a:gd name="T61" fmla="*/ 2147483647 h 214"/>
              <a:gd name="T62" fmla="*/ 2147483647 w 164"/>
              <a:gd name="T63" fmla="*/ 2147483647 h 214"/>
              <a:gd name="T64" fmla="*/ 2147483647 w 164"/>
              <a:gd name="T65" fmla="*/ 2147483647 h 214"/>
              <a:gd name="T66" fmla="*/ 2147483647 w 164"/>
              <a:gd name="T67" fmla="*/ 2147483647 h 214"/>
              <a:gd name="T68" fmla="*/ 2147483647 w 164"/>
              <a:gd name="T69" fmla="*/ 2147483647 h 214"/>
              <a:gd name="T70" fmla="*/ 2147483647 w 164"/>
              <a:gd name="T71" fmla="*/ 2147483647 h 214"/>
              <a:gd name="T72" fmla="*/ 2147483647 w 164"/>
              <a:gd name="T73" fmla="*/ 2147483647 h 214"/>
              <a:gd name="T74" fmla="*/ 2147483647 w 164"/>
              <a:gd name="T75" fmla="*/ 2147483647 h 214"/>
              <a:gd name="T76" fmla="*/ 2147483647 w 164"/>
              <a:gd name="T77" fmla="*/ 2147483647 h 214"/>
              <a:gd name="T78" fmla="*/ 2147483647 w 164"/>
              <a:gd name="T79" fmla="*/ 2147483647 h 214"/>
              <a:gd name="T80" fmla="*/ 2147483647 w 164"/>
              <a:gd name="T81" fmla="*/ 2147483647 h 214"/>
              <a:gd name="T82" fmla="*/ 2147483647 w 164"/>
              <a:gd name="T83" fmla="*/ 2147483647 h 214"/>
              <a:gd name="T84" fmla="*/ 2147483647 w 164"/>
              <a:gd name="T85" fmla="*/ 2147483647 h 214"/>
              <a:gd name="T86" fmla="*/ 2147483647 w 164"/>
              <a:gd name="T87" fmla="*/ 2147483647 h 214"/>
              <a:gd name="T88" fmla="*/ 2147483647 w 164"/>
              <a:gd name="T89" fmla="*/ 2147483647 h 214"/>
              <a:gd name="T90" fmla="*/ 2147483647 w 164"/>
              <a:gd name="T91" fmla="*/ 2147483647 h 214"/>
              <a:gd name="T92" fmla="*/ 2147483647 w 164"/>
              <a:gd name="T93" fmla="*/ 2147483647 h 214"/>
              <a:gd name="T94" fmla="*/ 2147483647 w 164"/>
              <a:gd name="T95" fmla="*/ 2147483647 h 214"/>
              <a:gd name="T96" fmla="*/ 2147483647 w 164"/>
              <a:gd name="T97" fmla="*/ 2147483647 h 214"/>
              <a:gd name="T98" fmla="*/ 2147483647 w 164"/>
              <a:gd name="T99" fmla="*/ 2147483647 h 214"/>
              <a:gd name="T100" fmla="*/ 2147483647 w 164"/>
              <a:gd name="T101" fmla="*/ 2147483647 h 214"/>
              <a:gd name="T102" fmla="*/ 2147483647 w 164"/>
              <a:gd name="T103" fmla="*/ 2147483647 h 214"/>
              <a:gd name="T104" fmla="*/ 2147483647 w 164"/>
              <a:gd name="T105" fmla="*/ 2147483647 h 214"/>
              <a:gd name="T106" fmla="*/ 2147483647 w 164"/>
              <a:gd name="T107" fmla="*/ 2147483647 h 214"/>
              <a:gd name="T108" fmla="*/ 2147483647 w 164"/>
              <a:gd name="T109" fmla="*/ 2147483647 h 214"/>
              <a:gd name="T110" fmla="*/ 2147483647 w 164"/>
              <a:gd name="T111" fmla="*/ 2147483647 h 214"/>
              <a:gd name="T112" fmla="*/ 2147483647 w 164"/>
              <a:gd name="T113" fmla="*/ 2147483647 h 21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64" h="214">
                <a:moveTo>
                  <a:pt x="42" y="214"/>
                </a:moveTo>
                <a:lnTo>
                  <a:pt x="0" y="214"/>
                </a:lnTo>
                <a:lnTo>
                  <a:pt x="43" y="0"/>
                </a:lnTo>
                <a:lnTo>
                  <a:pt x="85" y="0"/>
                </a:lnTo>
                <a:lnTo>
                  <a:pt x="68" y="77"/>
                </a:lnTo>
                <a:lnTo>
                  <a:pt x="75" y="72"/>
                </a:lnTo>
                <a:lnTo>
                  <a:pt x="82" y="66"/>
                </a:lnTo>
                <a:lnTo>
                  <a:pt x="89" y="63"/>
                </a:lnTo>
                <a:lnTo>
                  <a:pt x="95" y="60"/>
                </a:lnTo>
                <a:lnTo>
                  <a:pt x="102" y="58"/>
                </a:lnTo>
                <a:lnTo>
                  <a:pt x="109" y="56"/>
                </a:lnTo>
                <a:lnTo>
                  <a:pt x="116" y="55"/>
                </a:lnTo>
                <a:lnTo>
                  <a:pt x="123" y="55"/>
                </a:lnTo>
                <a:lnTo>
                  <a:pt x="131" y="56"/>
                </a:lnTo>
                <a:lnTo>
                  <a:pt x="140" y="58"/>
                </a:lnTo>
                <a:lnTo>
                  <a:pt x="147" y="62"/>
                </a:lnTo>
                <a:lnTo>
                  <a:pt x="152" y="66"/>
                </a:lnTo>
                <a:lnTo>
                  <a:pt x="157" y="72"/>
                </a:lnTo>
                <a:lnTo>
                  <a:pt x="160" y="79"/>
                </a:lnTo>
                <a:lnTo>
                  <a:pt x="163" y="87"/>
                </a:lnTo>
                <a:lnTo>
                  <a:pt x="164" y="95"/>
                </a:lnTo>
                <a:lnTo>
                  <a:pt x="164" y="100"/>
                </a:lnTo>
                <a:lnTo>
                  <a:pt x="163" y="107"/>
                </a:lnTo>
                <a:lnTo>
                  <a:pt x="160" y="115"/>
                </a:lnTo>
                <a:lnTo>
                  <a:pt x="159" y="124"/>
                </a:lnTo>
                <a:lnTo>
                  <a:pt x="140" y="214"/>
                </a:lnTo>
                <a:lnTo>
                  <a:pt x="99" y="214"/>
                </a:lnTo>
                <a:lnTo>
                  <a:pt x="117" y="122"/>
                </a:lnTo>
                <a:lnTo>
                  <a:pt x="119" y="115"/>
                </a:lnTo>
                <a:lnTo>
                  <a:pt x="120" y="110"/>
                </a:lnTo>
                <a:lnTo>
                  <a:pt x="121" y="106"/>
                </a:lnTo>
                <a:lnTo>
                  <a:pt x="121" y="103"/>
                </a:lnTo>
                <a:lnTo>
                  <a:pt x="121" y="100"/>
                </a:lnTo>
                <a:lnTo>
                  <a:pt x="120" y="97"/>
                </a:lnTo>
                <a:lnTo>
                  <a:pt x="117" y="93"/>
                </a:lnTo>
                <a:lnTo>
                  <a:pt x="116" y="91"/>
                </a:lnTo>
                <a:lnTo>
                  <a:pt x="114" y="88"/>
                </a:lnTo>
                <a:lnTo>
                  <a:pt x="110" y="86"/>
                </a:lnTo>
                <a:lnTo>
                  <a:pt x="107" y="85"/>
                </a:lnTo>
                <a:lnTo>
                  <a:pt x="103" y="85"/>
                </a:lnTo>
                <a:lnTo>
                  <a:pt x="98" y="86"/>
                </a:lnTo>
                <a:lnTo>
                  <a:pt x="93" y="87"/>
                </a:lnTo>
                <a:lnTo>
                  <a:pt x="87" y="90"/>
                </a:lnTo>
                <a:lnTo>
                  <a:pt x="82" y="93"/>
                </a:lnTo>
                <a:lnTo>
                  <a:pt x="77" y="98"/>
                </a:lnTo>
                <a:lnTo>
                  <a:pt x="71" y="103"/>
                </a:lnTo>
                <a:lnTo>
                  <a:pt x="66" y="109"/>
                </a:lnTo>
                <a:lnTo>
                  <a:pt x="62" y="116"/>
                </a:lnTo>
                <a:lnTo>
                  <a:pt x="62" y="119"/>
                </a:lnTo>
                <a:lnTo>
                  <a:pt x="60" y="121"/>
                </a:lnTo>
                <a:lnTo>
                  <a:pt x="59" y="126"/>
                </a:lnTo>
                <a:lnTo>
                  <a:pt x="58" y="129"/>
                </a:lnTo>
                <a:lnTo>
                  <a:pt x="57" y="135"/>
                </a:lnTo>
                <a:lnTo>
                  <a:pt x="56" y="141"/>
                </a:lnTo>
                <a:lnTo>
                  <a:pt x="55" y="147"/>
                </a:lnTo>
                <a:lnTo>
                  <a:pt x="53" y="154"/>
                </a:lnTo>
                <a:lnTo>
                  <a:pt x="42" y="214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44" name="Freeform 1045"/>
          <p:cNvSpPr>
            <a:spLocks noChangeAspect="1"/>
          </p:cNvSpPr>
          <p:nvPr/>
        </p:nvSpPr>
        <p:spPr bwMode="auto">
          <a:xfrm>
            <a:off x="1558925" y="6616700"/>
            <a:ext cx="36513" cy="80963"/>
          </a:xfrm>
          <a:custGeom>
            <a:avLst/>
            <a:gdLst>
              <a:gd name="T0" fmla="*/ 0 w 96"/>
              <a:gd name="T1" fmla="*/ 2147483647 h 212"/>
              <a:gd name="T2" fmla="*/ 2147483647 w 96"/>
              <a:gd name="T3" fmla="*/ 2147483647 h 212"/>
              <a:gd name="T4" fmla="*/ 2147483647 w 96"/>
              <a:gd name="T5" fmla="*/ 2147483647 h 212"/>
              <a:gd name="T6" fmla="*/ 2147483647 w 96"/>
              <a:gd name="T7" fmla="*/ 2147483647 h 212"/>
              <a:gd name="T8" fmla="*/ 2147483647 w 96"/>
              <a:gd name="T9" fmla="*/ 0 h 212"/>
              <a:gd name="T10" fmla="*/ 2147483647 w 96"/>
              <a:gd name="T11" fmla="*/ 2147483647 h 212"/>
              <a:gd name="T12" fmla="*/ 2147483647 w 96"/>
              <a:gd name="T13" fmla="*/ 2147483647 h 212"/>
              <a:gd name="T14" fmla="*/ 2147483647 w 96"/>
              <a:gd name="T15" fmla="*/ 2147483647 h 212"/>
              <a:gd name="T16" fmla="*/ 2147483647 w 96"/>
              <a:gd name="T17" fmla="*/ 2147483647 h 212"/>
              <a:gd name="T18" fmla="*/ 2147483647 w 96"/>
              <a:gd name="T19" fmla="*/ 2147483647 h 212"/>
              <a:gd name="T20" fmla="*/ 2147483647 w 96"/>
              <a:gd name="T21" fmla="*/ 2147483647 h 212"/>
              <a:gd name="T22" fmla="*/ 2147483647 w 96"/>
              <a:gd name="T23" fmla="*/ 2147483647 h 212"/>
              <a:gd name="T24" fmla="*/ 2147483647 w 96"/>
              <a:gd name="T25" fmla="*/ 2147483647 h 212"/>
              <a:gd name="T26" fmla="*/ 2147483647 w 96"/>
              <a:gd name="T27" fmla="*/ 2147483647 h 212"/>
              <a:gd name="T28" fmla="*/ 2147483647 w 96"/>
              <a:gd name="T29" fmla="*/ 2147483647 h 212"/>
              <a:gd name="T30" fmla="*/ 2147483647 w 96"/>
              <a:gd name="T31" fmla="*/ 2147483647 h 212"/>
              <a:gd name="T32" fmla="*/ 2147483647 w 96"/>
              <a:gd name="T33" fmla="*/ 2147483647 h 212"/>
              <a:gd name="T34" fmla="*/ 2147483647 w 96"/>
              <a:gd name="T35" fmla="*/ 2147483647 h 212"/>
              <a:gd name="T36" fmla="*/ 2147483647 w 96"/>
              <a:gd name="T37" fmla="*/ 2147483647 h 212"/>
              <a:gd name="T38" fmla="*/ 2147483647 w 96"/>
              <a:gd name="T39" fmla="*/ 2147483647 h 212"/>
              <a:gd name="T40" fmla="*/ 2147483647 w 96"/>
              <a:gd name="T41" fmla="*/ 2147483647 h 212"/>
              <a:gd name="T42" fmla="*/ 2147483647 w 96"/>
              <a:gd name="T43" fmla="*/ 2147483647 h 212"/>
              <a:gd name="T44" fmla="*/ 2147483647 w 96"/>
              <a:gd name="T45" fmla="*/ 2147483647 h 212"/>
              <a:gd name="T46" fmla="*/ 2147483647 w 96"/>
              <a:gd name="T47" fmla="*/ 2147483647 h 212"/>
              <a:gd name="T48" fmla="*/ 2147483647 w 96"/>
              <a:gd name="T49" fmla="*/ 2147483647 h 212"/>
              <a:gd name="T50" fmla="*/ 2147483647 w 96"/>
              <a:gd name="T51" fmla="*/ 2147483647 h 212"/>
              <a:gd name="T52" fmla="*/ 2147483647 w 96"/>
              <a:gd name="T53" fmla="*/ 2147483647 h 212"/>
              <a:gd name="T54" fmla="*/ 2147483647 w 96"/>
              <a:gd name="T55" fmla="*/ 2147483647 h 212"/>
              <a:gd name="T56" fmla="*/ 2147483647 w 96"/>
              <a:gd name="T57" fmla="*/ 2147483647 h 212"/>
              <a:gd name="T58" fmla="*/ 2147483647 w 96"/>
              <a:gd name="T59" fmla="*/ 2147483647 h 212"/>
              <a:gd name="T60" fmla="*/ 2147483647 w 96"/>
              <a:gd name="T61" fmla="*/ 2147483647 h 212"/>
              <a:gd name="T62" fmla="*/ 2147483647 w 96"/>
              <a:gd name="T63" fmla="*/ 2147483647 h 212"/>
              <a:gd name="T64" fmla="*/ 2147483647 w 96"/>
              <a:gd name="T65" fmla="*/ 2147483647 h 212"/>
              <a:gd name="T66" fmla="*/ 2147483647 w 96"/>
              <a:gd name="T67" fmla="*/ 2147483647 h 212"/>
              <a:gd name="T68" fmla="*/ 2147483647 w 96"/>
              <a:gd name="T69" fmla="*/ 2147483647 h 212"/>
              <a:gd name="T70" fmla="*/ 2147483647 w 96"/>
              <a:gd name="T71" fmla="*/ 2147483647 h 212"/>
              <a:gd name="T72" fmla="*/ 2147483647 w 96"/>
              <a:gd name="T73" fmla="*/ 2147483647 h 212"/>
              <a:gd name="T74" fmla="*/ 2147483647 w 96"/>
              <a:gd name="T75" fmla="*/ 2147483647 h 212"/>
              <a:gd name="T76" fmla="*/ 2147483647 w 96"/>
              <a:gd name="T77" fmla="*/ 2147483647 h 212"/>
              <a:gd name="T78" fmla="*/ 2147483647 w 96"/>
              <a:gd name="T79" fmla="*/ 2147483647 h 212"/>
              <a:gd name="T80" fmla="*/ 2147483647 w 96"/>
              <a:gd name="T81" fmla="*/ 2147483647 h 212"/>
              <a:gd name="T82" fmla="*/ 2147483647 w 96"/>
              <a:gd name="T83" fmla="*/ 2147483647 h 212"/>
              <a:gd name="T84" fmla="*/ 2147483647 w 96"/>
              <a:gd name="T85" fmla="*/ 2147483647 h 212"/>
              <a:gd name="T86" fmla="*/ 2147483647 w 96"/>
              <a:gd name="T87" fmla="*/ 2147483647 h 212"/>
              <a:gd name="T88" fmla="*/ 0 w 96"/>
              <a:gd name="T89" fmla="*/ 2147483647 h 2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6" h="212">
                <a:moveTo>
                  <a:pt x="0" y="84"/>
                </a:moveTo>
                <a:lnTo>
                  <a:pt x="8" y="52"/>
                </a:lnTo>
                <a:lnTo>
                  <a:pt x="27" y="52"/>
                </a:lnTo>
                <a:lnTo>
                  <a:pt x="33" y="29"/>
                </a:lnTo>
                <a:lnTo>
                  <a:pt x="80" y="0"/>
                </a:lnTo>
                <a:lnTo>
                  <a:pt x="69" y="52"/>
                </a:lnTo>
                <a:lnTo>
                  <a:pt x="96" y="52"/>
                </a:lnTo>
                <a:lnTo>
                  <a:pt x="87" y="84"/>
                </a:lnTo>
                <a:lnTo>
                  <a:pt x="63" y="84"/>
                </a:lnTo>
                <a:lnTo>
                  <a:pt x="50" y="150"/>
                </a:lnTo>
                <a:lnTo>
                  <a:pt x="48" y="158"/>
                </a:lnTo>
                <a:lnTo>
                  <a:pt x="47" y="164"/>
                </a:lnTo>
                <a:lnTo>
                  <a:pt x="45" y="167"/>
                </a:lnTo>
                <a:lnTo>
                  <a:pt x="44" y="170"/>
                </a:lnTo>
                <a:lnTo>
                  <a:pt x="44" y="172"/>
                </a:lnTo>
                <a:lnTo>
                  <a:pt x="45" y="173"/>
                </a:lnTo>
                <a:lnTo>
                  <a:pt x="47" y="175"/>
                </a:lnTo>
                <a:lnTo>
                  <a:pt x="48" y="177"/>
                </a:lnTo>
                <a:lnTo>
                  <a:pt x="50" y="178"/>
                </a:lnTo>
                <a:lnTo>
                  <a:pt x="52" y="178"/>
                </a:lnTo>
                <a:lnTo>
                  <a:pt x="56" y="179"/>
                </a:lnTo>
                <a:lnTo>
                  <a:pt x="59" y="179"/>
                </a:lnTo>
                <a:lnTo>
                  <a:pt x="62" y="179"/>
                </a:lnTo>
                <a:lnTo>
                  <a:pt x="65" y="178"/>
                </a:lnTo>
                <a:lnTo>
                  <a:pt x="70" y="178"/>
                </a:lnTo>
                <a:lnTo>
                  <a:pt x="75" y="178"/>
                </a:lnTo>
                <a:lnTo>
                  <a:pt x="66" y="210"/>
                </a:lnTo>
                <a:lnTo>
                  <a:pt x="61" y="210"/>
                </a:lnTo>
                <a:lnTo>
                  <a:pt x="56" y="210"/>
                </a:lnTo>
                <a:lnTo>
                  <a:pt x="50" y="212"/>
                </a:lnTo>
                <a:lnTo>
                  <a:pt x="44" y="212"/>
                </a:lnTo>
                <a:lnTo>
                  <a:pt x="34" y="210"/>
                </a:lnTo>
                <a:lnTo>
                  <a:pt x="26" y="209"/>
                </a:lnTo>
                <a:lnTo>
                  <a:pt x="19" y="207"/>
                </a:lnTo>
                <a:lnTo>
                  <a:pt x="13" y="203"/>
                </a:lnTo>
                <a:lnTo>
                  <a:pt x="8" y="199"/>
                </a:lnTo>
                <a:lnTo>
                  <a:pt x="5" y="193"/>
                </a:lnTo>
                <a:lnTo>
                  <a:pt x="4" y="187"/>
                </a:lnTo>
                <a:lnTo>
                  <a:pt x="2" y="180"/>
                </a:lnTo>
                <a:lnTo>
                  <a:pt x="2" y="175"/>
                </a:lnTo>
                <a:lnTo>
                  <a:pt x="4" y="168"/>
                </a:lnTo>
                <a:lnTo>
                  <a:pt x="6" y="159"/>
                </a:lnTo>
                <a:lnTo>
                  <a:pt x="7" y="148"/>
                </a:lnTo>
                <a:lnTo>
                  <a:pt x="21" y="84"/>
                </a:lnTo>
                <a:lnTo>
                  <a:pt x="0" y="84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45" name="Rectangle 1046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83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1046" name="Line 1047"/>
          <p:cNvSpPr>
            <a:spLocks noChangeShapeType="1"/>
          </p:cNvSpPr>
          <p:nvPr/>
        </p:nvSpPr>
        <p:spPr bwMode="auto">
          <a:xfrm>
            <a:off x="1698625" y="6553200"/>
            <a:ext cx="7292975" cy="0"/>
          </a:xfrm>
          <a:prstGeom prst="line">
            <a:avLst/>
          </a:prstGeom>
          <a:noFill/>
          <a:ln w="34925">
            <a:solidFill>
              <a:srgbClr val="6299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47" name="Line 1048"/>
          <p:cNvSpPr>
            <a:spLocks noChangeShapeType="1"/>
          </p:cNvSpPr>
          <p:nvPr/>
        </p:nvSpPr>
        <p:spPr bwMode="auto">
          <a:xfrm>
            <a:off x="152400" y="6553200"/>
            <a:ext cx="311150" cy="0"/>
          </a:xfrm>
          <a:prstGeom prst="line">
            <a:avLst/>
          </a:prstGeom>
          <a:noFill/>
          <a:ln w="34925">
            <a:solidFill>
              <a:srgbClr val="6299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48" name="Rectangle 104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7924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49" name="Line 1051"/>
          <p:cNvSpPr>
            <a:spLocks noChangeShapeType="1"/>
          </p:cNvSpPr>
          <p:nvPr/>
        </p:nvSpPr>
        <p:spPr bwMode="auto">
          <a:xfrm>
            <a:off x="152400" y="609600"/>
            <a:ext cx="8839200" cy="0"/>
          </a:xfrm>
          <a:prstGeom prst="line">
            <a:avLst/>
          </a:prstGeom>
          <a:noFill/>
          <a:ln w="34925">
            <a:solidFill>
              <a:srgbClr val="6299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 useBgFill="1">
        <p:nvSpPr>
          <p:cNvPr id="1050" name="Text Box 1052"/>
          <p:cNvSpPr txBox="1">
            <a:spLocks noChangeArrowheads="1"/>
          </p:cNvSpPr>
          <p:nvPr/>
        </p:nvSpPr>
        <p:spPr bwMode="auto">
          <a:xfrm>
            <a:off x="6300192" y="6456362"/>
            <a:ext cx="2843808" cy="246221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dirty="0" smtClean="0">
                <a:solidFill>
                  <a:srgbClr val="000000"/>
                </a:solidFill>
              </a:rPr>
              <a:t>B. Zimmermann  LfL-ITZ </a:t>
            </a:r>
          </a:p>
        </p:txBody>
      </p:sp>
    </p:spTree>
    <p:extLst>
      <p:ext uri="{BB962C8B-B14F-4D97-AF65-F5344CB8AC3E}">
        <p14:creationId xmlns:p14="http://schemas.microsoft.com/office/powerpoint/2010/main" val="166081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6" r:id="rId12"/>
    <p:sldLayoutId id="214748365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299D6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299D6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299D6"/>
        </a:buClr>
        <a:buSzPct val="130000"/>
        <a:buChar char="-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299D6"/>
        </a:buClr>
        <a:buSzPct val="80000"/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299D6"/>
        </a:buClr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299D6"/>
        </a:buClr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299D6"/>
        </a:buClr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299D6"/>
        </a:buClr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299D6"/>
        </a:buClr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chart" Target="../charts/chart2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chart" Target="../charts/chart3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chart" Target="../charts/chart4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chart" Target="../charts/chart6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.emf"/><Relationship Id="rId5" Type="http://schemas.openxmlformats.org/officeDocument/2006/relationships/image" Target="../media/image1.png"/><Relationship Id="rId4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3.bin"/><Relationship Id="rId4" Type="http://schemas.openxmlformats.org/officeDocument/2006/relationships/chart" Target="../charts/char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4.bin"/><Relationship Id="rId4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Excel_Worksheet4.xlsx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7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8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deutsches-sportpferd.de/de/hengste.html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9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7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2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087438"/>
            <a:ext cx="7696200" cy="32781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altLang="de-DE" b="1" dirty="0" smtClean="0">
                <a:solidFill>
                  <a:schemeClr val="tx1"/>
                </a:solidFill>
              </a:rPr>
              <a:t>Rasseversammlung 2020</a:t>
            </a:r>
            <a:br>
              <a:rPr lang="de-DE" altLang="de-DE" b="1" dirty="0" smtClean="0">
                <a:solidFill>
                  <a:schemeClr val="tx1"/>
                </a:solidFill>
              </a:rPr>
            </a:br>
            <a:r>
              <a:rPr lang="de-DE" altLang="de-DE" b="1" dirty="0" smtClean="0">
                <a:solidFill>
                  <a:schemeClr val="tx1"/>
                </a:solidFill>
              </a:rPr>
              <a:t/>
            </a:r>
            <a:br>
              <a:rPr lang="de-DE" altLang="de-DE" b="1" dirty="0" smtClean="0">
                <a:solidFill>
                  <a:schemeClr val="tx1"/>
                </a:solidFill>
              </a:rPr>
            </a:br>
            <a:r>
              <a:rPr lang="de-DE" altLang="de-DE" dirty="0" smtClean="0">
                <a:solidFill>
                  <a:schemeClr val="tx1"/>
                </a:solidFill>
              </a:rPr>
              <a:t>Spezialpferderassen, Kaltblutrassen, </a:t>
            </a:r>
            <a:r>
              <a:rPr lang="de-DE" altLang="de-DE" dirty="0" err="1" smtClean="0">
                <a:solidFill>
                  <a:schemeClr val="tx1"/>
                </a:solidFill>
              </a:rPr>
              <a:t>Criollo</a:t>
            </a:r>
            <a:r>
              <a:rPr lang="de-DE" altLang="de-DE" dirty="0" smtClean="0">
                <a:solidFill>
                  <a:schemeClr val="tx1"/>
                </a:solidFill>
              </a:rPr>
              <a:t>, Paso </a:t>
            </a:r>
            <a:r>
              <a:rPr lang="de-DE" altLang="de-DE" dirty="0" smtClean="0">
                <a:solidFill>
                  <a:schemeClr val="tx1"/>
                </a:solidFill>
              </a:rPr>
              <a:t>Rassen</a:t>
            </a:r>
            <a:r>
              <a:rPr lang="de-DE" altLang="de-DE" dirty="0" smtClean="0">
                <a:solidFill>
                  <a:schemeClr val="tx1"/>
                </a:solidFill>
              </a:rPr>
              <a:t>, </a:t>
            </a:r>
            <a:r>
              <a:rPr lang="de-DE" altLang="de-DE" dirty="0" smtClean="0">
                <a:solidFill>
                  <a:schemeClr val="tx1"/>
                </a:solidFill>
              </a:rPr>
              <a:t>Friesenpferd, </a:t>
            </a:r>
            <a:r>
              <a:rPr lang="de-DE" altLang="de-DE" dirty="0" err="1" smtClean="0">
                <a:solidFill>
                  <a:schemeClr val="tx1"/>
                </a:solidFill>
              </a:rPr>
              <a:t>Tinker</a:t>
            </a:r>
            <a:r>
              <a:rPr lang="de-DE" altLang="de-DE" dirty="0" smtClean="0">
                <a:solidFill>
                  <a:schemeClr val="tx1"/>
                </a:solidFill>
              </a:rPr>
              <a:t>, </a:t>
            </a:r>
            <a:br>
              <a:rPr lang="de-DE" altLang="de-DE" dirty="0" smtClean="0">
                <a:solidFill>
                  <a:schemeClr val="tx1"/>
                </a:solidFill>
              </a:rPr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sz="2000" dirty="0" smtClean="0"/>
              <a:t>Bayerischer Zuchtverband </a:t>
            </a:r>
            <a:br>
              <a:rPr lang="de-DE" altLang="de-DE" sz="2000" dirty="0" smtClean="0"/>
            </a:br>
            <a:r>
              <a:rPr lang="de-DE" altLang="de-DE" sz="2000" dirty="0" smtClean="0"/>
              <a:t>für Kleinpferde und</a:t>
            </a:r>
            <a:br>
              <a:rPr lang="de-DE" altLang="de-DE" sz="2000" dirty="0" smtClean="0"/>
            </a:br>
            <a:r>
              <a:rPr lang="de-DE" altLang="de-DE" sz="2000" dirty="0" smtClean="0"/>
              <a:t>Spezialpferderassen e.V.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4797152"/>
            <a:ext cx="7848600" cy="1512168"/>
          </a:xfrm>
        </p:spPr>
        <p:txBody>
          <a:bodyPr/>
          <a:lstStyle/>
          <a:p>
            <a:pPr eaLnBrk="1" hangingPunct="1"/>
            <a:r>
              <a:rPr lang="de-DE" altLang="de-DE" sz="1800" dirty="0" smtClean="0"/>
              <a:t>Beatrice Zimmermann</a:t>
            </a:r>
          </a:p>
          <a:p>
            <a:pPr eaLnBrk="1" hangingPunct="1"/>
            <a:r>
              <a:rPr lang="de-DE" altLang="de-DE" sz="1600" i="1" dirty="0" smtClean="0"/>
              <a:t>Bayerische Landesanstalt für Landwirtschaft</a:t>
            </a:r>
          </a:p>
          <a:p>
            <a:pPr eaLnBrk="1" hangingPunct="1"/>
            <a:r>
              <a:rPr lang="de-DE" altLang="de-DE" sz="1600" i="1" dirty="0" smtClean="0"/>
              <a:t>Institut für Tierzucht</a:t>
            </a:r>
            <a:endParaRPr lang="de-DE" altLang="de-DE" i="1" dirty="0" smtClean="0"/>
          </a:p>
          <a:p>
            <a:pPr eaLnBrk="1" hangingPunct="1"/>
            <a:endParaRPr lang="de-DE" altLang="de-DE" i="1" dirty="0" smtClean="0"/>
          </a:p>
        </p:txBody>
      </p:sp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" name="Photo Editor Photo" r:id="rId4" imgW="7182853" imgH="4180952" progId="MSPhotoEd.3">
                  <p:embed/>
                </p:oleObj>
              </mc:Choice>
              <mc:Fallback>
                <p:oleObj name="Photo Editor Photo" r:id="rId4" imgW="7182853" imgH="4180952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62" tIns="44438" rIns="90462" bIns="44438"/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dirty="0">
                <a:solidFill>
                  <a:schemeClr val="tx2"/>
                </a:solidFill>
              </a:rPr>
              <a:t>Stuten je Rasse </a:t>
            </a:r>
            <a:r>
              <a:rPr lang="de-DE" altLang="de-DE" sz="2400" dirty="0" smtClean="0">
                <a:solidFill>
                  <a:schemeClr val="tx2"/>
                </a:solidFill>
              </a:rPr>
              <a:t>zum</a:t>
            </a:r>
            <a:r>
              <a:rPr lang="de-DE" altLang="de-DE" sz="2400" dirty="0" smtClean="0">
                <a:solidFill>
                  <a:schemeClr val="tx2"/>
                </a:solidFill>
              </a:rPr>
              <a:t> </a:t>
            </a:r>
            <a:r>
              <a:rPr lang="de-DE" altLang="de-DE" sz="2400" dirty="0" smtClean="0">
                <a:solidFill>
                  <a:schemeClr val="tx2"/>
                </a:solidFill>
              </a:rPr>
              <a:t>31.12. </a:t>
            </a:r>
            <a:endParaRPr lang="de-DE" altLang="de-DE" sz="2400" dirty="0">
              <a:solidFill>
                <a:schemeClr val="tx2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95537" y="980728"/>
            <a:ext cx="7681664" cy="503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62" tIns="44438" rIns="90462" bIns="44438"/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>
              <a:solidFill>
                <a:schemeClr val="tx2"/>
              </a:solidFill>
            </a:endParaRPr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2401659"/>
              </p:ext>
            </p:extLst>
          </p:nvPr>
        </p:nvGraphicFramePr>
        <p:xfrm>
          <a:off x="412627" y="782806"/>
          <a:ext cx="8352928" cy="6058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7266006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68" name="Photo Editor Photo" r:id="rId4" imgW="7182853" imgH="4180952" progId="MSPhotoEd.3">
                  <p:embed/>
                </p:oleObj>
              </mc:Choice>
              <mc:Fallback>
                <p:oleObj name="Photo Editor Photo" r:id="rId4" imgW="7182853" imgH="41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57908"/>
            <a:ext cx="824440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62" tIns="44438" rIns="90462" bIns="44438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 dirty="0">
                <a:solidFill>
                  <a:schemeClr val="tx2"/>
                </a:solidFill>
              </a:rPr>
              <a:t>Eingetragene Hengste zum 31.12.</a:t>
            </a:r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9009935"/>
              </p:ext>
            </p:extLst>
          </p:nvPr>
        </p:nvGraphicFramePr>
        <p:xfrm>
          <a:off x="251520" y="836712"/>
          <a:ext cx="8208912" cy="5616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5411791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93" name="Photo Editor Photo" r:id="rId4" imgW="7182853" imgH="4180952" progId="MSPhotoEd.3">
                  <p:embed/>
                </p:oleObj>
              </mc:Choice>
              <mc:Fallback>
                <p:oleObj name="Photo Editor Photo" r:id="rId4" imgW="7182853" imgH="41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62" tIns="44438" rIns="90462" bIns="44438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 dirty="0">
                <a:solidFill>
                  <a:schemeClr val="tx2"/>
                </a:solidFill>
              </a:rPr>
              <a:t>Registrierte Fohlen </a:t>
            </a:r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619983"/>
              </p:ext>
            </p:extLst>
          </p:nvPr>
        </p:nvGraphicFramePr>
        <p:xfrm>
          <a:off x="107504" y="764704"/>
          <a:ext cx="878497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2575372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66" name="Photo Editor Photo" r:id="rId4" imgW="7182853" imgH="4180952" progId="MSPhotoEd.3">
                  <p:embed/>
                </p:oleObj>
              </mc:Choice>
              <mc:Fallback>
                <p:oleObj name="Photo Editor Photo" r:id="rId4" imgW="7182853" imgH="41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833200"/>
              </p:ext>
            </p:extLst>
          </p:nvPr>
        </p:nvGraphicFramePr>
        <p:xfrm>
          <a:off x="251520" y="188640"/>
          <a:ext cx="849694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2276597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48058"/>
              </p:ext>
            </p:extLst>
          </p:nvPr>
        </p:nvGraphicFramePr>
        <p:xfrm>
          <a:off x="323528" y="188640"/>
          <a:ext cx="8496944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587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31" name="Photo Editor Photo" r:id="rId4" imgW="7182853" imgH="4180952" progId="MSPhotoEd.3">
                  <p:embed/>
                </p:oleObj>
              </mc:Choice>
              <mc:Fallback>
                <p:oleObj name="Photo Editor Photo" r:id="rId4" imgW="7182853" imgH="41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5170553"/>
              </p:ext>
            </p:extLst>
          </p:nvPr>
        </p:nvGraphicFramePr>
        <p:xfrm>
          <a:off x="467544" y="764704"/>
          <a:ext cx="792088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1043608" y="61863"/>
            <a:ext cx="6043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Populationsverlauf Missouri </a:t>
            </a:r>
            <a:r>
              <a:rPr lang="de-DE" dirty="0" err="1" smtClean="0"/>
              <a:t>Foxtrotter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198843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373042"/>
              </p:ext>
            </p:extLst>
          </p:nvPr>
        </p:nvGraphicFramePr>
        <p:xfrm>
          <a:off x="395537" y="764703"/>
          <a:ext cx="8280919" cy="54726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4952"/>
                <a:gridCol w="1465231"/>
                <a:gridCol w="1176912"/>
                <a:gridCol w="1176912"/>
                <a:gridCol w="1176912"/>
              </a:tblGrid>
              <a:tr h="608068">
                <a:tc rowSpan="2">
                  <a:txBody>
                    <a:bodyPr/>
                    <a:lstStyle/>
                    <a:p>
                      <a:pPr algn="l" fontAlgn="b"/>
                      <a:r>
                        <a:rPr lang="de-DE" sz="1500" u="none" strike="noStrike" dirty="0">
                          <a:effectLst/>
                        </a:rPr>
                        <a:t> </a:t>
                      </a:r>
                      <a:endParaRPr lang="de-D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2018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FF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>
                          <a:effectLst/>
                        </a:rPr>
                        <a:t>2019</a:t>
                      </a:r>
                      <a:endParaRPr lang="de-DE" sz="15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60806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Fohlen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Stuten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>
                          <a:effectLst/>
                        </a:rPr>
                        <a:t>Hengste</a:t>
                      </a:r>
                      <a:endParaRPr lang="de-DE" sz="15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>
                          <a:effectLst/>
                        </a:rPr>
                        <a:t>Fohlen</a:t>
                      </a:r>
                      <a:endParaRPr lang="de-DE" sz="15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608068">
                <a:tc>
                  <a:txBody>
                    <a:bodyPr/>
                    <a:lstStyle/>
                    <a:p>
                      <a:pPr algn="l" fontAlgn="b"/>
                      <a:r>
                        <a:rPr lang="de-DE" sz="1500" u="none" strike="noStrike" dirty="0" err="1">
                          <a:effectLst/>
                        </a:rPr>
                        <a:t>Ardenner</a:t>
                      </a:r>
                      <a:endParaRPr lang="de-D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0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0</a:t>
                      </a:r>
                      <a:endParaRPr lang="de-D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1</a:t>
                      </a:r>
                      <a:endParaRPr lang="de-D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0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608068">
                <a:tc>
                  <a:txBody>
                    <a:bodyPr/>
                    <a:lstStyle/>
                    <a:p>
                      <a:pPr algn="l" fontAlgn="b"/>
                      <a:r>
                        <a:rPr lang="de-DE" sz="1500" u="none" strike="noStrike" dirty="0" err="1">
                          <a:effectLst/>
                        </a:rPr>
                        <a:t>Belgian</a:t>
                      </a:r>
                      <a:r>
                        <a:rPr lang="de-DE" sz="1500" u="none" strike="noStrike" dirty="0">
                          <a:effectLst/>
                        </a:rPr>
                        <a:t> </a:t>
                      </a:r>
                      <a:r>
                        <a:rPr lang="de-DE" sz="1500" u="none" strike="noStrike" dirty="0" err="1">
                          <a:effectLst/>
                        </a:rPr>
                        <a:t>Draft</a:t>
                      </a:r>
                      <a:r>
                        <a:rPr lang="de-DE" sz="1500" u="none" strike="noStrike" dirty="0">
                          <a:effectLst/>
                        </a:rPr>
                        <a:t> </a:t>
                      </a:r>
                      <a:r>
                        <a:rPr lang="de-DE" sz="1500" u="none" strike="noStrike" dirty="0" err="1">
                          <a:effectLst/>
                        </a:rPr>
                        <a:t>Horse</a:t>
                      </a:r>
                      <a:endParaRPr lang="de-D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0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>
                          <a:effectLst/>
                        </a:rPr>
                        <a:t>2</a:t>
                      </a:r>
                      <a:endParaRPr lang="de-DE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>
                          <a:effectLst/>
                        </a:rPr>
                        <a:t>0</a:t>
                      </a:r>
                      <a:endParaRPr lang="de-DE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0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608068">
                <a:tc>
                  <a:txBody>
                    <a:bodyPr/>
                    <a:lstStyle/>
                    <a:p>
                      <a:pPr algn="l" fontAlgn="b"/>
                      <a:r>
                        <a:rPr lang="de-DE" sz="1500" u="none" strike="noStrike" dirty="0">
                          <a:effectLst/>
                        </a:rPr>
                        <a:t>Freiberger</a:t>
                      </a:r>
                      <a:endParaRPr lang="de-D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7</a:t>
                      </a:r>
                      <a:endParaRPr lang="de-DE" sz="15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>
                          <a:effectLst/>
                        </a:rPr>
                        <a:t>12</a:t>
                      </a:r>
                      <a:endParaRPr lang="de-DE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>
                          <a:effectLst/>
                        </a:rPr>
                        <a:t>2</a:t>
                      </a:r>
                      <a:endParaRPr lang="de-DE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de-DE" sz="15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608068">
                <a:tc>
                  <a:txBody>
                    <a:bodyPr/>
                    <a:lstStyle/>
                    <a:p>
                      <a:pPr algn="l" fontAlgn="b"/>
                      <a:r>
                        <a:rPr lang="de-DE" sz="1500" u="none" strike="noStrike">
                          <a:effectLst/>
                        </a:rPr>
                        <a:t>Noriker</a:t>
                      </a:r>
                      <a:endParaRPr lang="de-DE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1</a:t>
                      </a:r>
                      <a:endParaRPr lang="de-DE" sz="15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>
                          <a:effectLst/>
                        </a:rPr>
                        <a:t>8</a:t>
                      </a:r>
                      <a:endParaRPr lang="de-DE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>
                          <a:effectLst/>
                        </a:rPr>
                        <a:t>1</a:t>
                      </a:r>
                      <a:endParaRPr lang="de-DE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1</a:t>
                      </a:r>
                      <a:endParaRPr lang="de-D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608068">
                <a:tc>
                  <a:txBody>
                    <a:bodyPr/>
                    <a:lstStyle/>
                    <a:p>
                      <a:pPr algn="l" fontAlgn="b"/>
                      <a:r>
                        <a:rPr lang="de-DE" sz="1500" u="none" strike="noStrike">
                          <a:effectLst/>
                        </a:rPr>
                        <a:t>Rheinisch- Dt. Kaltblut </a:t>
                      </a:r>
                      <a:endParaRPr lang="de-DE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0</a:t>
                      </a:r>
                      <a:endParaRPr lang="de-DE" sz="15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2</a:t>
                      </a:r>
                      <a:endParaRPr lang="de-D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>
                          <a:effectLst/>
                        </a:rPr>
                        <a:t>0</a:t>
                      </a:r>
                      <a:endParaRPr lang="de-DE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0</a:t>
                      </a:r>
                      <a:endParaRPr lang="de-D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608068">
                <a:tc>
                  <a:txBody>
                    <a:bodyPr/>
                    <a:lstStyle/>
                    <a:p>
                      <a:pPr algn="l" fontAlgn="b"/>
                      <a:r>
                        <a:rPr lang="de-DE" sz="1500" u="none" strike="noStrike">
                          <a:effectLst/>
                        </a:rPr>
                        <a:t>Schwarzwälder Kaltblut</a:t>
                      </a:r>
                      <a:endParaRPr lang="de-DE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2</a:t>
                      </a:r>
                      <a:endParaRPr lang="de-DE" sz="1500" b="0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10</a:t>
                      </a:r>
                      <a:endParaRPr lang="de-D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2</a:t>
                      </a:r>
                      <a:endParaRPr lang="de-D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2</a:t>
                      </a:r>
                      <a:endParaRPr lang="de-D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608068">
                <a:tc>
                  <a:txBody>
                    <a:bodyPr/>
                    <a:lstStyle/>
                    <a:p>
                      <a:pPr algn="l" fontAlgn="b"/>
                      <a:r>
                        <a:rPr lang="de-DE" sz="1500" u="none" strike="noStrike">
                          <a:effectLst/>
                        </a:rPr>
                        <a:t>Shire-Horse</a:t>
                      </a:r>
                      <a:endParaRPr lang="de-DE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0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>
                          <a:effectLst/>
                        </a:rPr>
                        <a:t>0</a:t>
                      </a:r>
                      <a:endParaRPr lang="de-DE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0</a:t>
                      </a:r>
                      <a:endParaRPr lang="de-D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u="none" strike="noStrike" dirty="0">
                          <a:effectLst/>
                        </a:rPr>
                        <a:t>0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899592" y="5233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Fohlenzahlen der Kaltblutrassen </a:t>
            </a:r>
            <a:endParaRPr lang="de-DE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544799"/>
              </p:ext>
            </p:extLst>
          </p:nvPr>
        </p:nvGraphicFramePr>
        <p:xfrm>
          <a:off x="132829" y="45045"/>
          <a:ext cx="910779" cy="529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6" name="Photo Editor Photo" r:id="rId3" imgW="7182853" imgH="4180952" progId="MSPhotoEd.3">
                  <p:embed/>
                </p:oleObj>
              </mc:Choice>
              <mc:Fallback>
                <p:oleObj name="Photo Editor Photo" r:id="rId3" imgW="7182853" imgH="418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29" y="45045"/>
                        <a:ext cx="910779" cy="5298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129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58" name="Photo Editor Photo" r:id="rId4" imgW="7182853" imgH="4180952" progId="MSPhotoEd.3">
                  <p:embed/>
                </p:oleObj>
              </mc:Choice>
              <mc:Fallback>
                <p:oleObj name="Photo Editor Photo" r:id="rId4" imgW="7182853" imgH="41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76200"/>
            <a:ext cx="8198635" cy="52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62" tIns="44438" rIns="90462" bIns="44438" anchor="t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 dirty="0">
                <a:solidFill>
                  <a:schemeClr val="tx2"/>
                </a:solidFill>
              </a:rPr>
              <a:t>Weitere </a:t>
            </a:r>
            <a:r>
              <a:rPr lang="de-DE" altLang="de-DE" sz="2800" dirty="0" smtClean="0">
                <a:solidFill>
                  <a:schemeClr val="tx2"/>
                </a:solidFill>
              </a:rPr>
              <a:t>Spezialrassen mit </a:t>
            </a:r>
            <a:r>
              <a:rPr lang="de-DE" altLang="de-DE" sz="2800" dirty="0">
                <a:solidFill>
                  <a:schemeClr val="tx2"/>
                </a:solidFill>
              </a:rPr>
              <a:t>&gt; 3 reg. Fohlen </a:t>
            </a:r>
          </a:p>
        </p:txBody>
      </p:sp>
      <p:sp>
        <p:nvSpPr>
          <p:cNvPr id="8" name="Rechteck 7"/>
          <p:cNvSpPr/>
          <p:nvPr/>
        </p:nvSpPr>
        <p:spPr>
          <a:xfrm>
            <a:off x="1187624" y="5623330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Spezialrassen </a:t>
            </a:r>
            <a:r>
              <a:rPr lang="de-DE" dirty="0"/>
              <a:t>mit &gt;3 Fohlen : </a:t>
            </a:r>
            <a:r>
              <a:rPr lang="de-DE" dirty="0" smtClean="0"/>
              <a:t>6 </a:t>
            </a:r>
            <a:r>
              <a:rPr lang="de-DE" dirty="0"/>
              <a:t>Rassen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" y="1357561"/>
            <a:ext cx="895607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60468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755576" y="17592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dirty="0" smtClean="0"/>
              <a:t>Spezialrassen </a:t>
            </a:r>
            <a:r>
              <a:rPr lang="de-DE" altLang="de-DE" dirty="0"/>
              <a:t>mit </a:t>
            </a:r>
            <a:r>
              <a:rPr lang="de-DE" altLang="de-DE" dirty="0" smtClean="0"/>
              <a:t>2-3 Fohlen </a:t>
            </a:r>
            <a:endParaRPr lang="de-DE" altLang="de-DE" dirty="0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2" y="1124744"/>
            <a:ext cx="8718956" cy="44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56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34" y="764704"/>
            <a:ext cx="7524836" cy="531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755576" y="116632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/>
              <a:t>Spezialrassen mit 1 registriertem Fohlen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584945" y="6103864"/>
            <a:ext cx="5939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12 Spezialpferderassen mit 1 Fohlen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234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937763"/>
            <a:ext cx="2771800" cy="203906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" y="3900830"/>
            <a:ext cx="3059832" cy="212556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93" y="526670"/>
            <a:ext cx="3744416" cy="2496278"/>
          </a:xfrm>
          <a:prstGeom prst="rect">
            <a:avLst/>
          </a:prstGeom>
        </p:spPr>
      </p:pic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Frühjahrskörung 2019 in Ansbach</a:t>
            </a:r>
          </a:p>
        </p:txBody>
      </p:sp>
      <p:sp>
        <p:nvSpPr>
          <p:cNvPr id="3075" name="Textfeld 2"/>
          <p:cNvSpPr txBox="1">
            <a:spLocks noChangeArrowheads="1"/>
          </p:cNvSpPr>
          <p:nvPr/>
        </p:nvSpPr>
        <p:spPr bwMode="auto">
          <a:xfrm>
            <a:off x="250" y="5838134"/>
            <a:ext cx="4973646" cy="10402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 smtClean="0"/>
              <a:t>Sieger der Sportponyrassen:</a:t>
            </a:r>
          </a:p>
          <a:p>
            <a:pPr>
              <a:buNone/>
            </a:pPr>
            <a:r>
              <a:rPr lang="de-DE" sz="1400" b="1" dirty="0" err="1"/>
              <a:t>Caherlistrane</a:t>
            </a:r>
            <a:r>
              <a:rPr lang="de-DE" sz="1400" b="1" dirty="0"/>
              <a:t> </a:t>
            </a:r>
            <a:r>
              <a:rPr lang="de-DE" sz="1400" b="1" dirty="0" err="1"/>
              <a:t>Con</a:t>
            </a:r>
            <a:r>
              <a:rPr lang="de-DE" sz="1400" dirty="0"/>
              <a:t>“ (</a:t>
            </a:r>
            <a:r>
              <a:rPr lang="de-DE" sz="1400" dirty="0" err="1"/>
              <a:t>Connemara</a:t>
            </a:r>
            <a:r>
              <a:rPr lang="de-DE" sz="1400" dirty="0"/>
              <a:t>)</a:t>
            </a:r>
          </a:p>
          <a:p>
            <a:pPr>
              <a:buNone/>
            </a:pPr>
            <a:r>
              <a:rPr lang="de-DE" sz="1400" dirty="0"/>
              <a:t>V: </a:t>
            </a:r>
            <a:r>
              <a:rPr lang="de-DE" sz="1400" dirty="0" err="1"/>
              <a:t>Silver</a:t>
            </a:r>
            <a:r>
              <a:rPr lang="de-DE" sz="1400" dirty="0"/>
              <a:t> </a:t>
            </a:r>
            <a:r>
              <a:rPr lang="de-DE" sz="1400" dirty="0" smtClean="0"/>
              <a:t>Shadow</a:t>
            </a:r>
            <a:endParaRPr lang="de-DE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sz="1400" dirty="0" smtClean="0"/>
              <a:t>Züchter: Irland; Besitzer: Alexandra u. Peter Krämer</a:t>
            </a:r>
            <a:endParaRPr lang="de-DE" altLang="de-DE" sz="1400" b="1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0" y="2950940"/>
            <a:ext cx="46376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Sieger der Spezialpferderassen:</a:t>
            </a:r>
          </a:p>
          <a:p>
            <a:r>
              <a:rPr lang="de-DE" sz="1400" dirty="0" err="1" smtClean="0"/>
              <a:t>Inquieto</a:t>
            </a:r>
            <a:r>
              <a:rPr lang="de-DE" sz="1400" dirty="0" smtClean="0"/>
              <a:t> </a:t>
            </a:r>
            <a:r>
              <a:rPr lang="de-DE" sz="1400" dirty="0" err="1" smtClean="0"/>
              <a:t>Rodri</a:t>
            </a:r>
            <a:r>
              <a:rPr lang="de-DE" sz="1400" dirty="0" smtClean="0"/>
              <a:t> II (Pura Raza </a:t>
            </a:r>
            <a:r>
              <a:rPr lang="de-DE" sz="1400" dirty="0" err="1" smtClean="0"/>
              <a:t>Espanola</a:t>
            </a:r>
            <a:r>
              <a:rPr lang="de-DE" sz="1400" dirty="0" smtClean="0"/>
              <a:t>)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dirty="0"/>
              <a:t>von </a:t>
            </a:r>
            <a:r>
              <a:rPr lang="de-DE" sz="1400" dirty="0" err="1"/>
              <a:t>Zahonero</a:t>
            </a:r>
            <a:r>
              <a:rPr lang="de-DE" sz="1400" dirty="0"/>
              <a:t> </a:t>
            </a:r>
            <a:r>
              <a:rPr lang="de-DE" sz="1400" dirty="0" smtClean="0"/>
              <a:t>VII; Züchter</a:t>
            </a:r>
            <a:r>
              <a:rPr lang="de-DE" sz="1400" dirty="0"/>
              <a:t>: </a:t>
            </a:r>
            <a:r>
              <a:rPr lang="de-DE" sz="1400" dirty="0" smtClean="0"/>
              <a:t>Spanien</a:t>
            </a:r>
          </a:p>
          <a:p>
            <a:r>
              <a:rPr lang="de-DE" sz="1400" dirty="0" smtClean="0"/>
              <a:t>Besitzer</a:t>
            </a:r>
            <a:r>
              <a:rPr lang="de-DE" sz="1400" dirty="0"/>
              <a:t>: </a:t>
            </a:r>
            <a:r>
              <a:rPr lang="de-DE" sz="1400" dirty="0" smtClean="0"/>
              <a:t>Antonia und Stephanie</a:t>
            </a:r>
            <a:r>
              <a:rPr lang="de-DE" sz="1400" b="1" dirty="0" smtClean="0"/>
              <a:t>, </a:t>
            </a:r>
            <a:r>
              <a:rPr lang="de-DE" sz="1400" dirty="0" err="1" smtClean="0"/>
              <a:t>Wassertrüdigen</a:t>
            </a:r>
            <a:endParaRPr lang="de-DE" sz="140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4929707" y="2735495"/>
            <a:ext cx="44226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Reservesieger der Spezialpferderassen:</a:t>
            </a:r>
          </a:p>
          <a:p>
            <a:r>
              <a:rPr lang="de-DE" sz="1400" dirty="0" err="1"/>
              <a:t>Ima</a:t>
            </a:r>
            <a:r>
              <a:rPr lang="de-DE" sz="1400" dirty="0"/>
              <a:t> Sioux </a:t>
            </a:r>
            <a:r>
              <a:rPr lang="de-DE" sz="1400" dirty="0" smtClean="0"/>
              <a:t>Olena (</a:t>
            </a:r>
            <a:r>
              <a:rPr lang="de-DE" sz="1400" dirty="0" err="1" smtClean="0"/>
              <a:t>Appaloosa</a:t>
            </a:r>
            <a:r>
              <a:rPr lang="de-DE" sz="1400" dirty="0" smtClean="0"/>
              <a:t>)</a:t>
            </a:r>
          </a:p>
          <a:p>
            <a:r>
              <a:rPr lang="de-DE" sz="1400" dirty="0" smtClean="0"/>
              <a:t>von </a:t>
            </a:r>
            <a:r>
              <a:rPr lang="de-DE" sz="1400" dirty="0" err="1"/>
              <a:t>Ima</a:t>
            </a:r>
            <a:r>
              <a:rPr lang="de-DE" sz="1400" dirty="0"/>
              <a:t> </a:t>
            </a:r>
            <a:r>
              <a:rPr lang="de-DE" sz="1400" dirty="0" err="1"/>
              <a:t>Dazzelena</a:t>
            </a:r>
            <a:endParaRPr lang="de-DE" sz="1400" dirty="0"/>
          </a:p>
          <a:p>
            <a:r>
              <a:rPr lang="de-DE" sz="1400" dirty="0"/>
              <a:t>Züchter: </a:t>
            </a:r>
            <a:r>
              <a:rPr lang="de-DE" sz="1400" dirty="0" err="1"/>
              <a:t>Stritzl</a:t>
            </a:r>
            <a:r>
              <a:rPr lang="de-DE" sz="1400" dirty="0"/>
              <a:t> </a:t>
            </a:r>
            <a:r>
              <a:rPr lang="de-DE" sz="1400" dirty="0" smtClean="0"/>
              <a:t>Dieter</a:t>
            </a:r>
          </a:p>
          <a:p>
            <a:r>
              <a:rPr lang="de-DE" sz="1400" dirty="0" smtClean="0"/>
              <a:t>Besitzer</a:t>
            </a:r>
            <a:r>
              <a:rPr lang="de-DE" sz="1400" dirty="0"/>
              <a:t>: Krämer Bernd, Pappenheim</a:t>
            </a:r>
          </a:p>
          <a:p>
            <a:endParaRPr lang="de-DE" sz="1400" b="1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5185445" y="5782241"/>
            <a:ext cx="396044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Sieger der </a:t>
            </a:r>
            <a:r>
              <a:rPr lang="de-DE" sz="1400" b="1" dirty="0" err="1" smtClean="0"/>
              <a:t>Freitzeitponyrassen</a:t>
            </a:r>
            <a:r>
              <a:rPr lang="de-DE" sz="1400" b="1" dirty="0" smtClean="0"/>
              <a:t>:</a:t>
            </a:r>
          </a:p>
          <a:p>
            <a:r>
              <a:rPr lang="de-DE" sz="1400" dirty="0" err="1" smtClean="0"/>
              <a:t>Elmhorst</a:t>
            </a:r>
            <a:r>
              <a:rPr lang="de-DE" sz="1400" dirty="0" smtClean="0"/>
              <a:t> Idaho (Shetlandpony  u. 87 cm)</a:t>
            </a:r>
            <a:br>
              <a:rPr lang="de-DE" sz="1400" dirty="0" smtClean="0"/>
            </a:br>
            <a:r>
              <a:rPr lang="de-DE" sz="1400" dirty="0" smtClean="0"/>
              <a:t>von </a:t>
            </a:r>
            <a:r>
              <a:rPr lang="de-DE" sz="1400" dirty="0" err="1" smtClean="0"/>
              <a:t>Hermits</a:t>
            </a:r>
            <a:r>
              <a:rPr lang="de-DE" sz="1400" dirty="0" smtClean="0"/>
              <a:t> </a:t>
            </a:r>
            <a:r>
              <a:rPr lang="de-DE" sz="1400" dirty="0" err="1" smtClean="0"/>
              <a:t>Inca</a:t>
            </a:r>
            <a:r>
              <a:rPr lang="de-DE" sz="1400" dirty="0" smtClean="0"/>
              <a:t> Gold</a:t>
            </a:r>
          </a:p>
          <a:p>
            <a:r>
              <a:rPr lang="de-DE" sz="1400" dirty="0" smtClean="0"/>
              <a:t>Züchter und Besitzer: Stephan Elmer</a:t>
            </a:r>
            <a:endParaRPr lang="de-DE" sz="1400" b="1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8679"/>
            <a:ext cx="3528392" cy="235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3070848"/>
              </p:ext>
            </p:extLst>
          </p:nvPr>
        </p:nvGraphicFramePr>
        <p:xfrm>
          <a:off x="251520" y="1052736"/>
          <a:ext cx="849694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971600" y="110629"/>
            <a:ext cx="5255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Endnoten Fohlen 2019 </a:t>
            </a:r>
            <a:r>
              <a:rPr lang="de-DE" sz="1200" dirty="0" smtClean="0"/>
              <a:t>(Ohne Islandpferd)</a:t>
            </a:r>
            <a:endParaRPr lang="de-DE" sz="1200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750184"/>
              </p:ext>
            </p:extLst>
          </p:nvPr>
        </p:nvGraphicFramePr>
        <p:xfrm>
          <a:off x="7956376" y="19379"/>
          <a:ext cx="963216" cy="560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5" name="Photo Editor Photo" r:id="rId5" imgW="7182853" imgH="4180952" progId="MSPhotoEd.3">
                  <p:embed/>
                </p:oleObj>
              </mc:Choice>
              <mc:Fallback>
                <p:oleObj name="Photo Editor Photo" r:id="rId5" imgW="7182853" imgH="418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376" y="19379"/>
                        <a:ext cx="963216" cy="560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866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de-DE" altLang="de-DE" sz="2400" dirty="0" smtClean="0"/>
              <a:t>Anzahl Fohlen je Hengst 2019</a:t>
            </a:r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618647"/>
              </p:ext>
            </p:extLst>
          </p:nvPr>
        </p:nvGraphicFramePr>
        <p:xfrm>
          <a:off x="395536" y="836712"/>
          <a:ext cx="842493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639912"/>
              </p:ext>
            </p:extLst>
          </p:nvPr>
        </p:nvGraphicFramePr>
        <p:xfrm>
          <a:off x="7956376" y="76200"/>
          <a:ext cx="1035224" cy="602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85" name="Photo Editor Photo" r:id="rId5" imgW="7182853" imgH="4180952" progId="MSPhotoEd.3">
                  <p:embed/>
                </p:oleObj>
              </mc:Choice>
              <mc:Fallback>
                <p:oleObj name="Photo Editor Photo" r:id="rId5" imgW="7182853" imgH="418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376" y="76200"/>
                        <a:ext cx="1035224" cy="6022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8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u="sng" dirty="0" smtClean="0"/>
              <a:t>Spezialpferderassen </a:t>
            </a:r>
            <a:r>
              <a:rPr lang="de-DE" u="sng" dirty="0"/>
              <a:t>und </a:t>
            </a:r>
            <a:r>
              <a:rPr lang="de-DE" u="sng" dirty="0" smtClean="0"/>
              <a:t>Kaltblutrassen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700808"/>
            <a:ext cx="7924800" cy="3168352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de-DE" sz="2800" dirty="0" smtClean="0"/>
          </a:p>
          <a:p>
            <a:pPr>
              <a:buFont typeface="Wingdings" panose="05000000000000000000" pitchFamily="2" charset="2"/>
              <a:buChar char="Ø"/>
            </a:pPr>
            <a:endParaRPr lang="de-DE" sz="2800" dirty="0"/>
          </a:p>
          <a:p>
            <a:pPr>
              <a:buFont typeface="Wingdings" panose="05000000000000000000" pitchFamily="2" charset="2"/>
              <a:buChar char="Ø"/>
            </a:pPr>
            <a:endParaRPr lang="de-DE" sz="2800" dirty="0" smtClean="0"/>
          </a:p>
          <a:p>
            <a:pPr>
              <a:buFont typeface="Wingdings" panose="05000000000000000000" pitchFamily="2" charset="2"/>
              <a:buChar char="Ø"/>
            </a:pPr>
            <a:endParaRPr lang="de-DE" sz="2800" dirty="0"/>
          </a:p>
          <a:p>
            <a:pPr>
              <a:buFont typeface="Wingdings" panose="05000000000000000000" pitchFamily="2" charset="2"/>
              <a:buChar char="Ø"/>
            </a:pPr>
            <a:endParaRPr lang="de-DE" sz="2800" dirty="0" smtClean="0"/>
          </a:p>
          <a:p>
            <a:pPr>
              <a:buFont typeface="Wingdings" panose="05000000000000000000" pitchFamily="2" charset="2"/>
              <a:buChar char="Ø"/>
            </a:pPr>
            <a:endParaRPr lang="de-DE" sz="2800" dirty="0"/>
          </a:p>
          <a:p>
            <a:pPr>
              <a:buFont typeface="Wingdings" panose="05000000000000000000" pitchFamily="2" charset="2"/>
              <a:buChar char="Ø"/>
            </a:pPr>
            <a:endParaRPr lang="de-DE" sz="2800" dirty="0" smtClean="0"/>
          </a:p>
          <a:p>
            <a:pPr>
              <a:buFont typeface="Wingdings" panose="05000000000000000000" pitchFamily="2" charset="2"/>
              <a:buChar char="Ø"/>
            </a:pPr>
            <a:endParaRPr lang="de-DE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sz="3400" b="1" dirty="0" smtClean="0"/>
              <a:t>Top Fohlenlisten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800" dirty="0" smtClean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980727"/>
              </p:ext>
            </p:extLst>
          </p:nvPr>
        </p:nvGraphicFramePr>
        <p:xfrm>
          <a:off x="2051720" y="980728"/>
          <a:ext cx="4579555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9" name="Photo Editor Photo" r:id="rId3" imgW="7182853" imgH="4180952" progId="MSPhotoEd.3">
                  <p:embed/>
                </p:oleObj>
              </mc:Choice>
              <mc:Fallback>
                <p:oleObj name="Photo Editor Photo" r:id="rId3" imgW="7182853" imgH="418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980728"/>
                        <a:ext cx="4579555" cy="26642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182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609600"/>
          </a:xfrm>
        </p:spPr>
        <p:txBody>
          <a:bodyPr>
            <a:normAutofit/>
          </a:bodyPr>
          <a:lstStyle/>
          <a:p>
            <a:r>
              <a:rPr lang="de-DE" u="sng" dirty="0" smtClean="0"/>
              <a:t>Spezialpferderassen Topfohlen </a:t>
            </a:r>
            <a:endParaRPr lang="de-DE" dirty="0"/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059644"/>
              </p:ext>
            </p:extLst>
          </p:nvPr>
        </p:nvGraphicFramePr>
        <p:xfrm>
          <a:off x="107503" y="873504"/>
          <a:ext cx="9053611" cy="4427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4" name="Arbeitsblatt" r:id="rId4" imgW="8084997" imgH="3749134" progId="Excel.Sheet.12">
                  <p:embed/>
                </p:oleObj>
              </mc:Choice>
              <mc:Fallback>
                <p:oleObj name="Arbeitsblatt" r:id="rId4" imgW="8084997" imgH="374913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3" y="873504"/>
                        <a:ext cx="9053611" cy="4427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756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smtClean="0"/>
              <a:t>Kaltblutrassen- Topfohlen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700808"/>
            <a:ext cx="7924800" cy="2010544"/>
          </a:xfrm>
        </p:spPr>
        <p:txBody>
          <a:bodyPr/>
          <a:lstStyle/>
          <a:p>
            <a:pPr marL="0" indent="0">
              <a:buNone/>
            </a:pPr>
            <a:endParaRPr lang="de-DE" sz="2800" dirty="0" smtClean="0"/>
          </a:p>
          <a:p>
            <a:pPr>
              <a:buFont typeface="Wingdings" panose="05000000000000000000" pitchFamily="2" charset="2"/>
              <a:buChar char="Ø"/>
            </a:pPr>
            <a:endParaRPr lang="de-DE" sz="2800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822011"/>
              </p:ext>
            </p:extLst>
          </p:nvPr>
        </p:nvGraphicFramePr>
        <p:xfrm>
          <a:off x="179512" y="764698"/>
          <a:ext cx="8856984" cy="4392499"/>
        </p:xfrm>
        <a:graphic>
          <a:graphicData uri="http://schemas.openxmlformats.org/drawingml/2006/table">
            <a:tbl>
              <a:tblPr/>
              <a:tblGrid>
                <a:gridCol w="524245"/>
                <a:gridCol w="786368"/>
                <a:gridCol w="772573"/>
                <a:gridCol w="662204"/>
                <a:gridCol w="703593"/>
                <a:gridCol w="634613"/>
                <a:gridCol w="676000"/>
                <a:gridCol w="676000"/>
                <a:gridCol w="855347"/>
                <a:gridCol w="855347"/>
                <a:gridCol w="855347"/>
                <a:gridCol w="855347"/>
              </a:tblGrid>
              <a:tr h="32509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Top 10</a:t>
                      </a:r>
                    </a:p>
                  </a:txBody>
                  <a:tcPr marL="7406" marR="7406" marT="7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Rasse</a:t>
                      </a:r>
                    </a:p>
                  </a:txBody>
                  <a:tcPr marL="7406" marR="7406" marT="7406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NAME</a:t>
                      </a:r>
                    </a:p>
                  </a:txBody>
                  <a:tcPr marL="7406" marR="7406" marT="7406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Typ</a:t>
                      </a:r>
                    </a:p>
                  </a:txBody>
                  <a:tcPr marL="7406" marR="7406" marT="7406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Gebäude</a:t>
                      </a:r>
                    </a:p>
                  </a:txBody>
                  <a:tcPr marL="7406" marR="7406" marT="7406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Fund/KdG</a:t>
                      </a:r>
                    </a:p>
                  </a:txBody>
                  <a:tcPr marL="7406" marR="7406" marT="7406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Bewegung</a:t>
                      </a:r>
                    </a:p>
                  </a:txBody>
                  <a:tcPr marL="7406" marR="7406" marT="7406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Gesamt</a:t>
                      </a:r>
                    </a:p>
                  </a:txBody>
                  <a:tcPr marL="7406" marR="7406" marT="7406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Vater</a:t>
                      </a:r>
                    </a:p>
                  </a:txBody>
                  <a:tcPr marL="7406" marR="7406" marT="7406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Mutter</a:t>
                      </a:r>
                    </a:p>
                  </a:txBody>
                  <a:tcPr marL="7406" marR="7406" marT="7406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Züchter-Nachnane</a:t>
                      </a:r>
                    </a:p>
                  </a:txBody>
                  <a:tcPr marL="7406" marR="7406" marT="7406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Züchter-Vorname</a:t>
                      </a:r>
                    </a:p>
                  </a:txBody>
                  <a:tcPr marL="7406" marR="7406" marT="7406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25098"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406" marR="7406" marT="7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Schwarzwälder Kaltblut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Tiefenbachs Diamant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8,4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Dony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Nesaia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Mayer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Karl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762"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406" marR="7406" marT="7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Freiberger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Esildur von der Grünen Au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8,4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Eragon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Fauvette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Link-Schleicher u. Link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Stephan u. Anja-Kathrin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098"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406" marR="7406" marT="7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Freiberger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Caspar von Hanny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8,3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Cyrano II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Dania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Strasser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Max und Daniela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098"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406" marR="7406" marT="7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Percheron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Black Bubi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8,2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Black de Nesque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Bella du Plessis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Epp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Josef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098"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406" marR="7406" marT="7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Percheron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Joschi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8,1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Black de Nesque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Henni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Kißlinger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Franz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098"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406" marR="7406" marT="7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Freiberger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Luna von Hanny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Halicton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Frisbee-Lady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Strasser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Max und Daniela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098"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406" marR="7406" marT="7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Percheron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Langs Josy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Ebene de Vilonez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Angelina de Lodringhien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Lang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Martin und Jennifer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098"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406" marR="7406" marT="7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Percheron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Langs Jana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7,8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Ebene de Vilonez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Cleo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Lang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Martin und Jennifer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098"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7406" marR="7406" marT="7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Freiberger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Avingelin von der Grünen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7,7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Eragon 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Arlinda N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Link-Schleicher u. Link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Stephan u. Anja-Kathrin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098"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7406" marR="7406" marT="7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Percheron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Langs Julie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7,7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Ebene de Vilonez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Enza du Gripel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Lang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Martin und Jennifer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098"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7406" marR="7406" marT="7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Percheron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Jarah vom Bergmoos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7,7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Ebene de Vilonez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Franka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Lang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Martin und Jennifer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59"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7406" marR="7406" marT="7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Percheron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Joey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7,0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7,5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7,7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Aukus de la Meule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Candy de Brudieux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Kißlinger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Franz</a:t>
                      </a:r>
                    </a:p>
                  </a:txBody>
                  <a:tcPr marL="7406" marR="7406" marT="7406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018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1714" y="3429000"/>
            <a:ext cx="5182985" cy="345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3" y="2172891"/>
            <a:ext cx="317142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16631"/>
            <a:ext cx="4968554" cy="331236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611" y="-387424"/>
            <a:ext cx="5143502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PSSM </a:t>
            </a:r>
            <a:r>
              <a:rPr lang="de-DE" dirty="0" smtClean="0"/>
              <a:t>(</a:t>
            </a:r>
            <a:r>
              <a:rPr lang="de-DE" sz="2200" dirty="0" smtClean="0"/>
              <a:t>Polysaccharid- </a:t>
            </a:r>
            <a:r>
              <a:rPr lang="de-DE" sz="2200" dirty="0"/>
              <a:t>Speicher- </a:t>
            </a:r>
            <a:r>
              <a:rPr lang="de-DE" sz="2200" dirty="0" err="1"/>
              <a:t>Myopathie</a:t>
            </a:r>
            <a:r>
              <a:rPr lang="de-DE" sz="2200" dirty="0"/>
              <a:t> </a:t>
            </a:r>
            <a:r>
              <a:rPr lang="de-DE" sz="2200" dirty="0" smtClean="0"/>
              <a:t>Typ) </a:t>
            </a:r>
            <a:r>
              <a:rPr lang="de-DE" sz="2200" dirty="0"/>
              <a:t>1</a:t>
            </a:r>
            <a:endParaRPr lang="de-DE" sz="2200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>
          <a:xfrm>
            <a:off x="323528" y="836711"/>
            <a:ext cx="8424936" cy="446449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/>
              <a:t>Für die Rasse Freiberger wird der Gentest im Ursprungsland seit diesem Jahr gefordert</a:t>
            </a:r>
          </a:p>
          <a:p>
            <a:pPr marL="0" indent="0">
              <a:buNone/>
            </a:pPr>
            <a:r>
              <a:rPr lang="de-DE" sz="2400" dirty="0"/>
              <a:t> </a:t>
            </a:r>
            <a:r>
              <a:rPr lang="de-DE" sz="2400" dirty="0" smtClean="0"/>
              <a:t>-&gt; Test wird in die Deutschen Zuchtprogramme eingebaut 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/>
              <a:t>Große Thematik im Moment bei einigen Kaltblutrassen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/>
              <a:t>Wie  soll mit der Genvariation umgegangen werden?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pPr>
              <a:buFont typeface="Wingdings" panose="05000000000000000000" pitchFamily="2" charset="2"/>
              <a:buChar char="Ø"/>
            </a:pPr>
            <a:endParaRPr lang="de-DE" sz="1800" dirty="0" smtClean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dirty="0" smtClean="0"/>
              <a:t>   </a:t>
            </a:r>
          </a:p>
          <a:p>
            <a:pPr marL="457200" lvl="1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 bwMode="auto">
          <a:xfrm>
            <a:off x="1619672" y="4221088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1187624" y="5517232"/>
            <a:ext cx="889248" cy="36004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1043608" y="4941169"/>
            <a:ext cx="792088" cy="50405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 flipH="1" flipV="1">
            <a:off x="395536" y="4678289"/>
            <a:ext cx="936104" cy="51490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813881" y="4317982"/>
            <a:ext cx="792088" cy="50405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 flipV="1">
            <a:off x="758284" y="3356991"/>
            <a:ext cx="1509460" cy="1030593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87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Gentests – PSSM Typ1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 bwMode="auto">
          <a:xfrm>
            <a:off x="1619672" y="4221088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1187624" y="5517232"/>
            <a:ext cx="889248" cy="36004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1043608" y="4941169"/>
            <a:ext cx="792088" cy="50405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 flipH="1" flipV="1">
            <a:off x="395536" y="4678289"/>
            <a:ext cx="936104" cy="51490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813881" y="4317982"/>
            <a:ext cx="792088" cy="50405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 flipV="1">
            <a:off x="758284" y="3356991"/>
            <a:ext cx="1509460" cy="1030593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1195592" y="1196752"/>
            <a:ext cx="1346448" cy="100811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2076872" y="980728"/>
            <a:ext cx="1054968" cy="50405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2267744" y="1232756"/>
            <a:ext cx="864096" cy="97210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1860848" y="1124744"/>
            <a:ext cx="673224" cy="72008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1187624" y="1349512"/>
            <a:ext cx="1270992" cy="855351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2063899" y="1509382"/>
            <a:ext cx="923925" cy="7810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N/N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131840" y="3728070"/>
            <a:ext cx="923925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/>
              <a:t>N/N</a:t>
            </a:r>
            <a:endParaRPr lang="de-DE" sz="1800" dirty="0"/>
          </a:p>
        </p:txBody>
      </p:sp>
      <p:sp>
        <p:nvSpPr>
          <p:cNvPr id="22" name="Ellipse 21"/>
          <p:cNvSpPr/>
          <p:nvPr/>
        </p:nvSpPr>
        <p:spPr>
          <a:xfrm>
            <a:off x="4728195" y="3717032"/>
            <a:ext cx="1067941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/>
              <a:t>N/</a:t>
            </a:r>
            <a:r>
              <a:rPr lang="de-DE" sz="1800" dirty="0" smtClean="0">
                <a:solidFill>
                  <a:srgbClr val="FF0000"/>
                </a:solidFill>
              </a:rPr>
              <a:t>P1</a:t>
            </a:r>
            <a:endParaRPr lang="de-DE" sz="1800" dirty="0">
              <a:solidFill>
                <a:srgbClr val="FF0000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755576" y="3648075"/>
            <a:ext cx="923925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/>
              <a:t>N/N</a:t>
            </a:r>
            <a:endParaRPr lang="de-DE" sz="1800" dirty="0"/>
          </a:p>
        </p:txBody>
      </p:sp>
      <p:sp>
        <p:nvSpPr>
          <p:cNvPr id="24" name="Ellipse 23"/>
          <p:cNvSpPr/>
          <p:nvPr/>
        </p:nvSpPr>
        <p:spPr>
          <a:xfrm>
            <a:off x="6960443" y="3800475"/>
            <a:ext cx="1067941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/>
              <a:t>N/</a:t>
            </a:r>
            <a:r>
              <a:rPr lang="de-DE" sz="1800" dirty="0" smtClean="0">
                <a:solidFill>
                  <a:srgbClr val="FF0000"/>
                </a:solidFill>
              </a:rPr>
              <a:t>P1</a:t>
            </a:r>
            <a:endParaRPr lang="de-DE" sz="1800" dirty="0">
              <a:solidFill>
                <a:srgbClr val="FF0000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508105" y="1484784"/>
            <a:ext cx="1080120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/>
              <a:t>N/</a:t>
            </a:r>
            <a:r>
              <a:rPr lang="de-DE" sz="1800" dirty="0" smtClean="0">
                <a:solidFill>
                  <a:srgbClr val="FF0000"/>
                </a:solidFill>
              </a:rPr>
              <a:t>P1</a:t>
            </a:r>
            <a:endParaRPr lang="de-DE" sz="1800" dirty="0">
              <a:solidFill>
                <a:srgbClr val="FF0000"/>
              </a:solidFill>
            </a:endParaRPr>
          </a:p>
        </p:txBody>
      </p:sp>
      <p:cxnSp>
        <p:nvCxnSpPr>
          <p:cNvPr id="26" name="Gerade Verbindung mit Pfeil 25"/>
          <p:cNvCxnSpPr/>
          <p:nvPr/>
        </p:nvCxnSpPr>
        <p:spPr bwMode="auto">
          <a:xfrm>
            <a:off x="2267744" y="1899907"/>
            <a:ext cx="336612" cy="304956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Gerade Verbindung mit Pfeil 27"/>
          <p:cNvCxnSpPr/>
          <p:nvPr/>
        </p:nvCxnSpPr>
        <p:spPr bwMode="auto">
          <a:xfrm flipH="1">
            <a:off x="1439652" y="2420888"/>
            <a:ext cx="624247" cy="936103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Gerade Verbindung mit Pfeil 30"/>
          <p:cNvCxnSpPr/>
          <p:nvPr/>
        </p:nvCxnSpPr>
        <p:spPr bwMode="auto">
          <a:xfrm flipH="1">
            <a:off x="1043609" y="2052385"/>
            <a:ext cx="1224135" cy="181990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Gerade Verbindung mit Pfeil 33"/>
          <p:cNvCxnSpPr/>
          <p:nvPr/>
        </p:nvCxnSpPr>
        <p:spPr bwMode="auto">
          <a:xfrm flipH="1">
            <a:off x="1439653" y="2052385"/>
            <a:ext cx="4212467" cy="181990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Gerade Verbindung mit Pfeil 39"/>
          <p:cNvCxnSpPr/>
          <p:nvPr/>
        </p:nvCxnSpPr>
        <p:spPr bwMode="auto">
          <a:xfrm>
            <a:off x="2699792" y="2052385"/>
            <a:ext cx="720080" cy="197230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Gerade Verbindung mit Pfeil 43"/>
          <p:cNvCxnSpPr/>
          <p:nvPr/>
        </p:nvCxnSpPr>
        <p:spPr bwMode="auto">
          <a:xfrm flipH="1">
            <a:off x="3851920" y="2128585"/>
            <a:ext cx="1800201" cy="189610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Gerade Verbindung mit Pfeil 44"/>
          <p:cNvCxnSpPr/>
          <p:nvPr/>
        </p:nvCxnSpPr>
        <p:spPr bwMode="auto">
          <a:xfrm>
            <a:off x="2458616" y="2052385"/>
            <a:ext cx="2551410" cy="190500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Gerade Verbindung mit Pfeil 45"/>
          <p:cNvCxnSpPr/>
          <p:nvPr/>
        </p:nvCxnSpPr>
        <p:spPr bwMode="auto">
          <a:xfrm flipH="1">
            <a:off x="5348195" y="2128585"/>
            <a:ext cx="699970" cy="1856818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Gerade Verbindung mit Pfeil 51"/>
          <p:cNvCxnSpPr/>
          <p:nvPr/>
        </p:nvCxnSpPr>
        <p:spPr bwMode="auto">
          <a:xfrm>
            <a:off x="2699792" y="2052385"/>
            <a:ext cx="4536504" cy="203427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Gerade Verbindung mit Pfeil 53"/>
          <p:cNvCxnSpPr/>
          <p:nvPr/>
        </p:nvCxnSpPr>
        <p:spPr bwMode="auto">
          <a:xfrm>
            <a:off x="6228184" y="2052385"/>
            <a:ext cx="1266229" cy="1905003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feld 1"/>
          <p:cNvSpPr txBox="1"/>
          <p:nvPr/>
        </p:nvSpPr>
        <p:spPr>
          <a:xfrm>
            <a:off x="863588" y="5697252"/>
            <a:ext cx="7164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Erbgang: autosomal- dominant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9030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Gentest PSSM Typ1 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 bwMode="auto">
          <a:xfrm>
            <a:off x="1619672" y="4221088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1187624" y="5517232"/>
            <a:ext cx="889248" cy="36004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1043608" y="4941169"/>
            <a:ext cx="792088" cy="50405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 flipH="1" flipV="1">
            <a:off x="395536" y="4678289"/>
            <a:ext cx="936104" cy="51490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813881" y="4317982"/>
            <a:ext cx="792088" cy="50405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 flipV="1">
            <a:off x="758284" y="3356991"/>
            <a:ext cx="1509460" cy="1030593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1195592" y="1196752"/>
            <a:ext cx="1346448" cy="100811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2076872" y="980728"/>
            <a:ext cx="1054968" cy="50405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2267744" y="1232756"/>
            <a:ext cx="864096" cy="97210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1860848" y="1124744"/>
            <a:ext cx="673224" cy="72008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1187624" y="1349512"/>
            <a:ext cx="1270992" cy="855351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2063899" y="1509382"/>
            <a:ext cx="1067941" cy="7810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N/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P1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059832" y="3728070"/>
            <a:ext cx="1152128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>
                <a:solidFill>
                  <a:srgbClr val="FF0000"/>
                </a:solidFill>
              </a:rPr>
              <a:t>P1</a:t>
            </a:r>
            <a:r>
              <a:rPr lang="de-DE" sz="1800" dirty="0" smtClean="0"/>
              <a:t>/N</a:t>
            </a:r>
            <a:endParaRPr lang="de-DE" sz="1800" dirty="0"/>
          </a:p>
        </p:txBody>
      </p:sp>
      <p:sp>
        <p:nvSpPr>
          <p:cNvPr id="22" name="Ellipse 21"/>
          <p:cNvSpPr/>
          <p:nvPr/>
        </p:nvSpPr>
        <p:spPr>
          <a:xfrm>
            <a:off x="4728195" y="3717032"/>
            <a:ext cx="1067941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/>
              <a:t>N/</a:t>
            </a:r>
            <a:r>
              <a:rPr lang="de-DE" sz="1800" dirty="0" smtClean="0">
                <a:solidFill>
                  <a:srgbClr val="FF0000"/>
                </a:solidFill>
              </a:rPr>
              <a:t>P1</a:t>
            </a:r>
            <a:endParaRPr lang="de-DE" sz="1800" dirty="0">
              <a:solidFill>
                <a:srgbClr val="FF0000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755576" y="3648075"/>
            <a:ext cx="923925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/>
              <a:t>N/N</a:t>
            </a:r>
            <a:endParaRPr lang="de-DE" sz="1800" dirty="0"/>
          </a:p>
        </p:txBody>
      </p:sp>
      <p:sp>
        <p:nvSpPr>
          <p:cNvPr id="24" name="Ellipse 23"/>
          <p:cNvSpPr/>
          <p:nvPr/>
        </p:nvSpPr>
        <p:spPr>
          <a:xfrm>
            <a:off x="6960443" y="3800475"/>
            <a:ext cx="1211957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>
                <a:solidFill>
                  <a:srgbClr val="FF0000"/>
                </a:solidFill>
              </a:rPr>
              <a:t>P1</a:t>
            </a:r>
            <a:r>
              <a:rPr lang="de-DE" sz="1800" dirty="0" smtClean="0"/>
              <a:t>/</a:t>
            </a:r>
            <a:r>
              <a:rPr lang="de-DE" sz="1800" dirty="0" smtClean="0">
                <a:solidFill>
                  <a:srgbClr val="FF0000"/>
                </a:solidFill>
              </a:rPr>
              <a:t>P1</a:t>
            </a:r>
            <a:endParaRPr lang="de-DE" sz="1800" dirty="0">
              <a:solidFill>
                <a:srgbClr val="FF0000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508105" y="1484784"/>
            <a:ext cx="1080120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/>
              <a:t>N/</a:t>
            </a:r>
            <a:r>
              <a:rPr lang="de-DE" sz="1800" dirty="0" smtClean="0">
                <a:solidFill>
                  <a:srgbClr val="FF0000"/>
                </a:solidFill>
              </a:rPr>
              <a:t>P1</a:t>
            </a:r>
            <a:endParaRPr lang="de-DE" sz="1800" dirty="0">
              <a:solidFill>
                <a:srgbClr val="FF0000"/>
              </a:solidFill>
            </a:endParaRPr>
          </a:p>
        </p:txBody>
      </p:sp>
      <p:cxnSp>
        <p:nvCxnSpPr>
          <p:cNvPr id="26" name="Gerade Verbindung mit Pfeil 25"/>
          <p:cNvCxnSpPr/>
          <p:nvPr/>
        </p:nvCxnSpPr>
        <p:spPr bwMode="auto">
          <a:xfrm>
            <a:off x="2267744" y="1899907"/>
            <a:ext cx="336612" cy="304956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Gerade Verbindung mit Pfeil 27"/>
          <p:cNvCxnSpPr/>
          <p:nvPr/>
        </p:nvCxnSpPr>
        <p:spPr bwMode="auto">
          <a:xfrm flipH="1">
            <a:off x="1439652" y="2420888"/>
            <a:ext cx="624247" cy="936103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Gerade Verbindung mit Pfeil 30"/>
          <p:cNvCxnSpPr/>
          <p:nvPr/>
        </p:nvCxnSpPr>
        <p:spPr bwMode="auto">
          <a:xfrm flipH="1">
            <a:off x="1043609" y="2052385"/>
            <a:ext cx="1224135" cy="181990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Gerade Verbindung mit Pfeil 33"/>
          <p:cNvCxnSpPr/>
          <p:nvPr/>
        </p:nvCxnSpPr>
        <p:spPr bwMode="auto">
          <a:xfrm flipH="1">
            <a:off x="1439653" y="2052385"/>
            <a:ext cx="4212467" cy="181990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Gerade Verbindung mit Pfeil 39"/>
          <p:cNvCxnSpPr/>
          <p:nvPr/>
        </p:nvCxnSpPr>
        <p:spPr bwMode="auto">
          <a:xfrm>
            <a:off x="2699792" y="2052385"/>
            <a:ext cx="720080" cy="1972302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Gerade Verbindung mit Pfeil 43"/>
          <p:cNvCxnSpPr/>
          <p:nvPr/>
        </p:nvCxnSpPr>
        <p:spPr bwMode="auto">
          <a:xfrm flipH="1">
            <a:off x="3851920" y="2128585"/>
            <a:ext cx="1800201" cy="189610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Gerade Verbindung mit Pfeil 44"/>
          <p:cNvCxnSpPr/>
          <p:nvPr/>
        </p:nvCxnSpPr>
        <p:spPr bwMode="auto">
          <a:xfrm>
            <a:off x="2458616" y="2052385"/>
            <a:ext cx="2551410" cy="190500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Gerade Verbindung mit Pfeil 45"/>
          <p:cNvCxnSpPr/>
          <p:nvPr/>
        </p:nvCxnSpPr>
        <p:spPr bwMode="auto">
          <a:xfrm flipH="1">
            <a:off x="5348195" y="2128585"/>
            <a:ext cx="699970" cy="1856818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Gerade Verbindung mit Pfeil 51"/>
          <p:cNvCxnSpPr/>
          <p:nvPr/>
        </p:nvCxnSpPr>
        <p:spPr bwMode="auto">
          <a:xfrm>
            <a:off x="2843808" y="2128585"/>
            <a:ext cx="4392488" cy="1822517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Gerade Verbindung mit Pfeil 53"/>
          <p:cNvCxnSpPr/>
          <p:nvPr/>
        </p:nvCxnSpPr>
        <p:spPr bwMode="auto">
          <a:xfrm>
            <a:off x="6228184" y="2052385"/>
            <a:ext cx="1266229" cy="1905003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hteck 1"/>
          <p:cNvSpPr/>
          <p:nvPr/>
        </p:nvSpPr>
        <p:spPr>
          <a:xfrm>
            <a:off x="1860848" y="5445224"/>
            <a:ext cx="5879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Erbgang: autosomal- dominant</a:t>
            </a:r>
          </a:p>
        </p:txBody>
      </p:sp>
    </p:spTree>
    <p:extLst>
      <p:ext uri="{BB962C8B-B14F-4D97-AF65-F5344CB8AC3E}">
        <p14:creationId xmlns:p14="http://schemas.microsoft.com/office/powerpoint/2010/main" val="40868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Belgian</a:t>
            </a:r>
            <a:r>
              <a:rPr lang="de-DE" dirty="0" smtClean="0"/>
              <a:t> </a:t>
            </a:r>
            <a:r>
              <a:rPr lang="de-DE" dirty="0" err="1" smtClean="0"/>
              <a:t>Draft</a:t>
            </a:r>
            <a:r>
              <a:rPr lang="de-DE" dirty="0" smtClean="0"/>
              <a:t> </a:t>
            </a:r>
            <a:r>
              <a:rPr lang="de-DE" dirty="0" err="1" smtClean="0"/>
              <a:t>Horse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692696"/>
            <a:ext cx="7994848" cy="5616624"/>
          </a:xfrm>
        </p:spPr>
        <p:txBody>
          <a:bodyPr/>
          <a:lstStyle/>
          <a:p>
            <a:r>
              <a:rPr lang="de-DE" sz="2000" dirty="0" err="1"/>
              <a:t>Hereditary</a:t>
            </a:r>
            <a:r>
              <a:rPr lang="de-DE" sz="2000" dirty="0"/>
              <a:t> </a:t>
            </a:r>
            <a:r>
              <a:rPr lang="de-DE" sz="2000" dirty="0" err="1"/>
              <a:t>Juntional</a:t>
            </a:r>
            <a:r>
              <a:rPr lang="de-DE" sz="2000" dirty="0"/>
              <a:t> </a:t>
            </a:r>
            <a:r>
              <a:rPr lang="de-DE" sz="2000" dirty="0" err="1"/>
              <a:t>Epidermolysis</a:t>
            </a:r>
            <a:r>
              <a:rPr lang="de-DE" sz="2000" dirty="0"/>
              <a:t> </a:t>
            </a:r>
            <a:r>
              <a:rPr lang="de-DE" sz="2000" dirty="0" err="1"/>
              <a:t>Bullosa</a:t>
            </a:r>
            <a:r>
              <a:rPr lang="de-DE" sz="2000" dirty="0"/>
              <a:t> </a:t>
            </a:r>
          </a:p>
          <a:p>
            <a:endParaRPr lang="de-DE" sz="1800" dirty="0" smtClean="0"/>
          </a:p>
          <a:p>
            <a:r>
              <a:rPr lang="de-DE" sz="1800" dirty="0" smtClean="0"/>
              <a:t>Fehlende </a:t>
            </a:r>
            <a:r>
              <a:rPr lang="de-DE" sz="1800" dirty="0"/>
              <a:t>Zell-Zell-Verbindungen führen zu Hautablösungen, besonders an den Beinen und der Maulregion. Symptome treten kurz nach oder während der Geburt auf. </a:t>
            </a:r>
            <a:endParaRPr lang="de-DE" sz="1800" dirty="0" smtClean="0"/>
          </a:p>
          <a:p>
            <a:r>
              <a:rPr lang="de-DE" sz="1800" dirty="0" smtClean="0"/>
              <a:t>Wunden </a:t>
            </a:r>
            <a:r>
              <a:rPr lang="de-DE" sz="1800" dirty="0"/>
              <a:t>können sich entzünden und zum Tod führen. </a:t>
            </a:r>
            <a:r>
              <a:rPr lang="de-DE" sz="1800" dirty="0" smtClean="0"/>
              <a:t>Meist </a:t>
            </a:r>
            <a:r>
              <a:rPr lang="de-DE" sz="1800" dirty="0"/>
              <a:t>kommt es zur Euthanasie der Fohlen, aufgrund der schlechten </a:t>
            </a:r>
            <a:r>
              <a:rPr lang="de-DE" sz="1800" dirty="0" smtClean="0"/>
              <a:t>Lebensqualität.</a:t>
            </a:r>
          </a:p>
          <a:p>
            <a:r>
              <a:rPr lang="de-DE" sz="1800" dirty="0" smtClean="0"/>
              <a:t>Auch </a:t>
            </a:r>
            <a:r>
              <a:rPr lang="de-DE" sz="1800" dirty="0"/>
              <a:t>das </a:t>
            </a:r>
            <a:r>
              <a:rPr lang="de-DE" sz="1800" dirty="0" err="1"/>
              <a:t>Hufhorn</a:t>
            </a:r>
            <a:r>
              <a:rPr lang="de-DE" sz="1800" dirty="0"/>
              <a:t> löst sich von der Huflederhaut ab. </a:t>
            </a:r>
            <a:endParaRPr lang="de-DE" sz="1800" dirty="0" smtClean="0"/>
          </a:p>
          <a:p>
            <a:r>
              <a:rPr lang="de-DE" sz="1800" dirty="0" smtClean="0"/>
              <a:t>Die </a:t>
            </a:r>
            <a:r>
              <a:rPr lang="de-DE" sz="1800" dirty="0"/>
              <a:t>Krankheit tritt nur auf, wenn beide Kopien des Gens (jeb1/jeb1) von der Mutation betroffen sind. Pferde, die nur eine Kopie der auslösenden Mutation haben (N/jeb1) sind klinisch gesunde </a:t>
            </a:r>
            <a:r>
              <a:rPr lang="de-DE" sz="1800" dirty="0" smtClean="0"/>
              <a:t>Trägertiere.</a:t>
            </a:r>
            <a:endParaRPr lang="de-DE" sz="1800" u="sng" dirty="0"/>
          </a:p>
          <a:p>
            <a:endParaRPr lang="de-DE" sz="1800" u="sng" dirty="0" smtClean="0"/>
          </a:p>
          <a:p>
            <a:pPr marL="0" indent="0">
              <a:buNone/>
            </a:pPr>
            <a:r>
              <a:rPr lang="de-DE" sz="1800" dirty="0"/>
              <a:t>	</a:t>
            </a:r>
            <a:r>
              <a:rPr lang="de-DE" sz="1800" u="sng" dirty="0" smtClean="0"/>
              <a:t>Dieser </a:t>
            </a:r>
            <a:r>
              <a:rPr lang="de-DE" sz="1800" u="sng" dirty="0"/>
              <a:t>Erbdefekt ist bisher eindeutig nur im Belgischen </a:t>
            </a:r>
            <a:r>
              <a:rPr lang="de-DE" sz="1800" dirty="0" smtClean="0"/>
              <a:t>	</a:t>
            </a:r>
            <a:r>
              <a:rPr lang="de-DE" sz="1800" u="sng" dirty="0" smtClean="0"/>
              <a:t>Kaltblutpferd </a:t>
            </a:r>
            <a:r>
              <a:rPr lang="de-DE" sz="1800" u="sng" dirty="0"/>
              <a:t>und seinen Kreuzungen aufgetreten</a:t>
            </a:r>
          </a:p>
          <a:p>
            <a:pPr marL="0" indent="0">
              <a:buNone/>
            </a:pP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31571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341313" y="0"/>
            <a:ext cx="8839200" cy="609600"/>
          </a:xfrm>
        </p:spPr>
        <p:txBody>
          <a:bodyPr>
            <a:normAutofit/>
          </a:bodyPr>
          <a:lstStyle/>
          <a:p>
            <a:r>
              <a:rPr lang="de-DE" altLang="de-DE" dirty="0" smtClean="0"/>
              <a:t>Landesschau 2019</a:t>
            </a:r>
          </a:p>
        </p:txBody>
      </p:sp>
      <p:sp>
        <p:nvSpPr>
          <p:cNvPr id="4099" name="Textfeld 10"/>
          <p:cNvSpPr txBox="1">
            <a:spLocks noChangeArrowheads="1"/>
          </p:cNvSpPr>
          <p:nvPr/>
        </p:nvSpPr>
        <p:spPr bwMode="auto">
          <a:xfrm>
            <a:off x="4860033" y="5671383"/>
            <a:ext cx="4116092" cy="116955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 smtClean="0"/>
              <a:t>Sieger der Freizeitponyrassen:</a:t>
            </a:r>
          </a:p>
          <a:p>
            <a:pPr>
              <a:spcBef>
                <a:spcPct val="0"/>
              </a:spcBef>
              <a:buNone/>
            </a:pPr>
            <a:r>
              <a:rPr lang="de-DE" sz="1400" dirty="0" smtClean="0">
                <a:solidFill>
                  <a:schemeClr val="tx2"/>
                </a:solidFill>
              </a:rPr>
              <a:t>„</a:t>
            </a:r>
            <a:r>
              <a:rPr lang="de-DE" sz="1400" b="1" dirty="0" smtClean="0">
                <a:solidFill>
                  <a:schemeClr val="tx2"/>
                </a:solidFill>
              </a:rPr>
              <a:t>Silbersees </a:t>
            </a:r>
            <a:r>
              <a:rPr lang="de-DE" sz="1400" b="1" dirty="0" err="1" smtClean="0">
                <a:solidFill>
                  <a:schemeClr val="tx2"/>
                </a:solidFill>
              </a:rPr>
              <a:t>Etjana</a:t>
            </a:r>
            <a:r>
              <a:rPr lang="de-DE" sz="1400" dirty="0" smtClean="0">
                <a:solidFill>
                  <a:schemeClr val="tx2"/>
                </a:solidFill>
              </a:rPr>
              <a:t>“ (</a:t>
            </a:r>
            <a:r>
              <a:rPr lang="de-DE" sz="1400" dirty="0" err="1" smtClean="0">
                <a:solidFill>
                  <a:schemeClr val="tx2"/>
                </a:solidFill>
              </a:rPr>
              <a:t>Shetland</a:t>
            </a:r>
            <a:r>
              <a:rPr lang="de-DE" sz="1400" dirty="0" smtClean="0">
                <a:solidFill>
                  <a:schemeClr val="tx2"/>
                </a:solidFill>
              </a:rPr>
              <a:t> Pony)</a:t>
            </a:r>
            <a:endParaRPr lang="de-DE" sz="14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de-DE" sz="1400" dirty="0">
                <a:solidFill>
                  <a:schemeClr val="tx2"/>
                </a:solidFill>
              </a:rPr>
              <a:t>V: </a:t>
            </a:r>
            <a:r>
              <a:rPr lang="de-DE" sz="1400" dirty="0" smtClean="0">
                <a:solidFill>
                  <a:schemeClr val="tx2"/>
                </a:solidFill>
              </a:rPr>
              <a:t>Orpheus; </a:t>
            </a:r>
            <a:r>
              <a:rPr lang="de-DE" sz="1400" dirty="0">
                <a:solidFill>
                  <a:schemeClr val="tx2"/>
                </a:solidFill>
              </a:rPr>
              <a:t>MV: </a:t>
            </a:r>
            <a:r>
              <a:rPr lang="de-DE" sz="1400" dirty="0" err="1" smtClean="0">
                <a:solidFill>
                  <a:schemeClr val="tx2"/>
                </a:solidFill>
              </a:rPr>
              <a:t>Viskan</a:t>
            </a:r>
            <a:r>
              <a:rPr lang="de-DE" sz="1400" dirty="0" smtClean="0">
                <a:solidFill>
                  <a:schemeClr val="tx2"/>
                </a:solidFill>
              </a:rPr>
              <a:t> Silbersee </a:t>
            </a:r>
            <a:endParaRPr lang="de-DE" sz="14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de-DE" sz="1400" dirty="0" smtClean="0">
                <a:solidFill>
                  <a:schemeClr val="tx2"/>
                </a:solidFill>
              </a:rPr>
              <a:t>Züchter: Silbersee Rocker Peter</a:t>
            </a:r>
          </a:p>
          <a:p>
            <a:pPr>
              <a:spcBef>
                <a:spcPct val="0"/>
              </a:spcBef>
              <a:buNone/>
            </a:pPr>
            <a:r>
              <a:rPr lang="de-DE" sz="1400" dirty="0" smtClean="0">
                <a:solidFill>
                  <a:schemeClr val="tx2"/>
                </a:solidFill>
              </a:rPr>
              <a:t>Besitzer: Klaus- Franz Schneider</a:t>
            </a:r>
            <a:endParaRPr lang="de-DE" sz="1400" dirty="0">
              <a:solidFill>
                <a:schemeClr val="tx2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42847" y="2036207"/>
            <a:ext cx="4176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400" b="1" dirty="0" smtClean="0">
                <a:solidFill>
                  <a:srgbClr val="000000"/>
                </a:solidFill>
              </a:rPr>
              <a:t>Reservesieger </a:t>
            </a:r>
            <a:r>
              <a:rPr lang="de-DE" sz="1400" b="1" dirty="0">
                <a:solidFill>
                  <a:srgbClr val="000000"/>
                </a:solidFill>
              </a:rPr>
              <a:t>der </a:t>
            </a:r>
            <a:r>
              <a:rPr lang="de-DE" sz="1400" b="1" dirty="0" smtClean="0">
                <a:solidFill>
                  <a:srgbClr val="000000"/>
                </a:solidFill>
              </a:rPr>
              <a:t>Spezialpferderassen:</a:t>
            </a:r>
          </a:p>
          <a:p>
            <a:r>
              <a:rPr lang="de-DE" sz="1400" dirty="0" smtClean="0"/>
              <a:t>„</a:t>
            </a:r>
            <a:r>
              <a:rPr lang="de-DE" sz="1400" b="1" dirty="0" err="1" smtClean="0"/>
              <a:t>Igazmondó</a:t>
            </a:r>
            <a:r>
              <a:rPr lang="de-DE" sz="1400" dirty="0" smtClean="0"/>
              <a:t>"(</a:t>
            </a:r>
            <a:r>
              <a:rPr lang="de-DE" sz="1400" dirty="0" err="1" smtClean="0"/>
              <a:t>Leutstettener</a:t>
            </a:r>
            <a:r>
              <a:rPr lang="de-DE" sz="1400" dirty="0" smtClean="0"/>
              <a:t>)</a:t>
            </a:r>
            <a:endParaRPr lang="de-DE" sz="1400" dirty="0"/>
          </a:p>
          <a:p>
            <a:r>
              <a:rPr lang="de-DE" sz="1400" dirty="0"/>
              <a:t>V: </a:t>
            </a:r>
            <a:r>
              <a:rPr lang="en-US" sz="1400" dirty="0"/>
              <a:t>4005 The Bart Furioso -14 5 (</a:t>
            </a:r>
            <a:r>
              <a:rPr lang="en-US" sz="1400" dirty="0" err="1"/>
              <a:t>Trónörökös</a:t>
            </a:r>
            <a:r>
              <a:rPr lang="en-US" sz="1400" dirty="0"/>
              <a:t>)</a:t>
            </a:r>
            <a:endParaRPr lang="de-DE" sz="1400" dirty="0"/>
          </a:p>
          <a:p>
            <a:r>
              <a:rPr lang="de-DE" sz="1400" dirty="0"/>
              <a:t>Züchter: </a:t>
            </a:r>
            <a:r>
              <a:rPr lang="de-DE" sz="1400" dirty="0" smtClean="0"/>
              <a:t>Neumair Irmgard</a:t>
            </a:r>
          </a:p>
          <a:p>
            <a:r>
              <a:rPr lang="de-DE" sz="1400" dirty="0" smtClean="0"/>
              <a:t>Besitzer</a:t>
            </a:r>
            <a:r>
              <a:rPr lang="de-DE" sz="1400" dirty="0"/>
              <a:t>: </a:t>
            </a:r>
            <a:r>
              <a:rPr lang="de-DE" sz="1400" dirty="0" smtClean="0"/>
              <a:t>Marion Sieber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192084" y="614501"/>
            <a:ext cx="43559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400" b="1" dirty="0">
                <a:solidFill>
                  <a:srgbClr val="000000"/>
                </a:solidFill>
              </a:rPr>
              <a:t>Sieger der </a:t>
            </a:r>
            <a:r>
              <a:rPr lang="de-DE" sz="1400" b="1" dirty="0" smtClean="0">
                <a:solidFill>
                  <a:srgbClr val="000000"/>
                </a:solidFill>
              </a:rPr>
              <a:t>Spezialpferderassen :</a:t>
            </a:r>
          </a:p>
          <a:p>
            <a:r>
              <a:rPr lang="de-DE" sz="1400" b="1" dirty="0" smtClean="0"/>
              <a:t>„</a:t>
            </a:r>
            <a:r>
              <a:rPr lang="de-DE" sz="1400" b="1" dirty="0" err="1" smtClean="0"/>
              <a:t>Estrella</a:t>
            </a:r>
            <a:r>
              <a:rPr lang="de-DE" sz="1400" b="1" dirty="0" smtClean="0"/>
              <a:t>“ </a:t>
            </a:r>
            <a:r>
              <a:rPr lang="de-DE" sz="1400" dirty="0" smtClean="0"/>
              <a:t>(</a:t>
            </a:r>
            <a:r>
              <a:rPr lang="de-DE" sz="1400" dirty="0" err="1" smtClean="0"/>
              <a:t>Criollo</a:t>
            </a:r>
            <a:r>
              <a:rPr lang="de-DE" sz="1400" dirty="0" smtClean="0"/>
              <a:t>)</a:t>
            </a:r>
            <a:endParaRPr lang="de-DE" sz="1400" dirty="0"/>
          </a:p>
          <a:p>
            <a:r>
              <a:rPr lang="de-DE" sz="1400" dirty="0"/>
              <a:t>V: </a:t>
            </a:r>
            <a:r>
              <a:rPr lang="de-DE" sz="1400" dirty="0" err="1" smtClean="0"/>
              <a:t>Entablado</a:t>
            </a:r>
            <a:r>
              <a:rPr lang="de-DE" sz="1400" dirty="0" smtClean="0"/>
              <a:t> </a:t>
            </a:r>
            <a:r>
              <a:rPr lang="de-DE" sz="1400" dirty="0" err="1" smtClean="0"/>
              <a:t>El</a:t>
            </a:r>
            <a:r>
              <a:rPr lang="de-DE" sz="1400" dirty="0" smtClean="0"/>
              <a:t> </a:t>
            </a:r>
            <a:r>
              <a:rPr lang="de-DE" sz="1400" dirty="0" err="1" smtClean="0"/>
              <a:t>Comediante</a:t>
            </a:r>
            <a:r>
              <a:rPr lang="de-DE" sz="1400" dirty="0" smtClean="0"/>
              <a:t>; MV</a:t>
            </a:r>
            <a:r>
              <a:rPr lang="de-DE" sz="1400" dirty="0"/>
              <a:t>: </a:t>
            </a:r>
            <a:r>
              <a:rPr lang="de-DE" sz="1400" dirty="0" smtClean="0"/>
              <a:t>BT Cabaret</a:t>
            </a:r>
            <a:endParaRPr lang="de-DE" sz="1400" dirty="0"/>
          </a:p>
          <a:p>
            <a:r>
              <a:rPr lang="de-DE" sz="1400" dirty="0" smtClean="0"/>
              <a:t>Züchter: Anita </a:t>
            </a:r>
            <a:r>
              <a:rPr lang="de-DE" sz="1400" dirty="0" err="1" smtClean="0"/>
              <a:t>Wastl</a:t>
            </a:r>
            <a:endParaRPr lang="de-DE" sz="1400" dirty="0" smtClean="0"/>
          </a:p>
          <a:p>
            <a:r>
              <a:rPr lang="de-DE" sz="1400" dirty="0" smtClean="0"/>
              <a:t>Besitzer: Josef Troll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0" y="5783776"/>
            <a:ext cx="432696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altLang="de-DE" sz="1400" b="1" dirty="0"/>
              <a:t>Sieger der </a:t>
            </a:r>
            <a:r>
              <a:rPr lang="de-DE" altLang="de-DE" sz="1400" b="1" dirty="0" smtClean="0"/>
              <a:t>Sportponyrassen : </a:t>
            </a:r>
          </a:p>
          <a:p>
            <a:r>
              <a:rPr lang="de-DE" sz="1400" dirty="0" smtClean="0"/>
              <a:t>„</a:t>
            </a:r>
            <a:r>
              <a:rPr lang="de-DE" sz="1400" b="1" dirty="0" smtClean="0"/>
              <a:t>Giulietta</a:t>
            </a:r>
            <a:r>
              <a:rPr lang="de-DE" sz="1400" dirty="0" smtClean="0"/>
              <a:t>“ (Deutsches </a:t>
            </a:r>
            <a:r>
              <a:rPr lang="de-DE" sz="1400" dirty="0" err="1" smtClean="0"/>
              <a:t>Reitpony</a:t>
            </a:r>
            <a:r>
              <a:rPr lang="de-DE" sz="1400" dirty="0" smtClean="0"/>
              <a:t>)</a:t>
            </a:r>
            <a:endParaRPr lang="de-DE" sz="1400" dirty="0"/>
          </a:p>
          <a:p>
            <a:r>
              <a:rPr lang="de-DE" sz="1400" dirty="0"/>
              <a:t>V: </a:t>
            </a:r>
            <a:r>
              <a:rPr lang="de-DE" sz="1400" dirty="0" smtClean="0"/>
              <a:t>Cosmopolitan D, MV: </a:t>
            </a:r>
            <a:r>
              <a:rPr lang="de-DE" sz="1400" dirty="0" err="1" smtClean="0"/>
              <a:t>Losander</a:t>
            </a:r>
            <a:endParaRPr lang="de-DE" sz="1400" dirty="0"/>
          </a:p>
          <a:p>
            <a:r>
              <a:rPr lang="de-DE" sz="1400" dirty="0" smtClean="0"/>
              <a:t>Züchter/ Besitzer: Anton Schindele</a:t>
            </a:r>
            <a:endParaRPr lang="de-DE" sz="1400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9947053"/>
              </p:ext>
            </p:extLst>
          </p:nvPr>
        </p:nvGraphicFramePr>
        <p:xfrm>
          <a:off x="7740352" y="0"/>
          <a:ext cx="1008112" cy="58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66" name="Photo Editor Photo" r:id="rId4" imgW="7182853" imgH="4180952" progId="MSPhotoEd.3">
                  <p:embed/>
                </p:oleObj>
              </mc:Choice>
              <mc:Fallback>
                <p:oleObj name="Photo Editor Photo" r:id="rId4" imgW="7182853" imgH="418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352" y="0"/>
                        <a:ext cx="1008112" cy="58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9" y="144596"/>
            <a:ext cx="2185496" cy="327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13" y="548680"/>
            <a:ext cx="2321473" cy="348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6" y="3620502"/>
            <a:ext cx="3290128" cy="216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769" y="3501008"/>
            <a:ext cx="3249473" cy="219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Belgian</a:t>
            </a:r>
            <a:r>
              <a:rPr lang="de-DE" dirty="0" smtClean="0"/>
              <a:t> </a:t>
            </a:r>
            <a:r>
              <a:rPr lang="de-DE" dirty="0" err="1" smtClean="0"/>
              <a:t>Draft</a:t>
            </a:r>
            <a:r>
              <a:rPr lang="de-DE" dirty="0" smtClean="0"/>
              <a:t> </a:t>
            </a:r>
            <a:r>
              <a:rPr lang="de-DE" dirty="0" err="1" smtClean="0"/>
              <a:t>Horse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536" y="836712"/>
            <a:ext cx="7488832" cy="4648200"/>
          </a:xfrm>
        </p:spPr>
        <p:txBody>
          <a:bodyPr/>
          <a:lstStyle/>
          <a:p>
            <a:endParaRPr lang="de-DE" sz="2000" dirty="0" smtClean="0"/>
          </a:p>
          <a:p>
            <a:r>
              <a:rPr lang="de-DE" sz="2000" dirty="0" smtClean="0"/>
              <a:t>Das UZB verlangt den Test aller Vatertiere</a:t>
            </a:r>
          </a:p>
          <a:p>
            <a:endParaRPr lang="de-DE" sz="2000" dirty="0" smtClean="0"/>
          </a:p>
          <a:p>
            <a:r>
              <a:rPr lang="de-DE" sz="2000" dirty="0" smtClean="0"/>
              <a:t>Es werden keine Tiere von der Zucht ausgeschlossen </a:t>
            </a:r>
          </a:p>
          <a:p>
            <a:pPr marL="0" indent="0">
              <a:buNone/>
            </a:pPr>
            <a:endParaRPr lang="de-DE" sz="2000" dirty="0"/>
          </a:p>
          <a:p>
            <a:r>
              <a:rPr lang="de-DE" sz="2000" dirty="0" smtClean="0"/>
              <a:t>Alle Fohlen müssen </a:t>
            </a:r>
            <a:r>
              <a:rPr lang="de-DE" sz="2000" dirty="0" err="1" smtClean="0"/>
              <a:t>abstammungs</a:t>
            </a:r>
            <a:r>
              <a:rPr lang="de-DE" sz="2000" dirty="0" smtClean="0"/>
              <a:t> </a:t>
            </a:r>
            <a:r>
              <a:rPr lang="de-DE" sz="2000" dirty="0" err="1" smtClean="0"/>
              <a:t>überpüft</a:t>
            </a:r>
            <a:r>
              <a:rPr lang="de-DE" sz="2000" dirty="0" smtClean="0"/>
              <a:t> werden 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280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1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28" r:id="rId4" imgW="7182853" imgH="4180952" progId="">
                  <p:embed/>
                </p:oleObj>
              </mc:Choice>
              <mc:Fallback>
                <p:oleObj r:id="rId4" imgW="7182853" imgH="41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-18256" y="101679"/>
            <a:ext cx="7740352" cy="52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360" tIns="44280" rIns="90360" bIns="44280">
            <a:spAutoFit/>
          </a:bodyPr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1pPr>
            <a:lvl2pPr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4pPr>
            <a:lvl5pPr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5000"/>
              <a:buFontTx/>
              <a:buNone/>
            </a:pPr>
            <a:r>
              <a:rPr lang="de-DE" altLang="de-DE" sz="2800" dirty="0" smtClean="0"/>
              <a:t> Autosomal- rezessiver Erbgang</a:t>
            </a:r>
            <a:endParaRPr lang="de-DE" altLang="de-DE" sz="2800" dirty="0"/>
          </a:p>
        </p:txBody>
      </p:sp>
      <p:sp>
        <p:nvSpPr>
          <p:cNvPr id="5" name="Titel 3"/>
          <p:cNvSpPr txBox="1">
            <a:spLocks/>
          </p:cNvSpPr>
          <p:nvPr/>
        </p:nvSpPr>
        <p:spPr>
          <a:xfrm>
            <a:off x="152400" y="0"/>
            <a:ext cx="88392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endParaRPr lang="de-DE" kern="0" dirty="0"/>
          </a:p>
        </p:txBody>
      </p:sp>
      <p:sp>
        <p:nvSpPr>
          <p:cNvPr id="6" name="Rechteck 5"/>
          <p:cNvSpPr/>
          <p:nvPr/>
        </p:nvSpPr>
        <p:spPr bwMode="auto">
          <a:xfrm>
            <a:off x="1619672" y="4221088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1187624" y="5517232"/>
            <a:ext cx="889248" cy="36004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1043608" y="4941169"/>
            <a:ext cx="792088" cy="50405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 flipH="1" flipV="1">
            <a:off x="395536" y="4678289"/>
            <a:ext cx="936104" cy="51490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813881" y="4317982"/>
            <a:ext cx="792088" cy="50405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 flipV="1">
            <a:off x="758284" y="3356991"/>
            <a:ext cx="1509460" cy="1030593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1195592" y="1196752"/>
            <a:ext cx="1346448" cy="100811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2076872" y="980728"/>
            <a:ext cx="1054968" cy="50405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2267744" y="1232756"/>
            <a:ext cx="864096" cy="97210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1860848" y="1124744"/>
            <a:ext cx="673224" cy="72008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1187624" y="1349512"/>
            <a:ext cx="1270992" cy="855351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063899" y="1509382"/>
            <a:ext cx="1067941" cy="7810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N/</a:t>
            </a:r>
            <a:r>
              <a:rPr lang="de-DE" sz="1800" kern="0" dirty="0">
                <a:solidFill>
                  <a:schemeClr val="tx1"/>
                </a:solidFill>
              </a:rPr>
              <a:t>N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059832" y="3728070"/>
            <a:ext cx="1152128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>
                <a:solidFill>
                  <a:schemeClr val="tx1"/>
                </a:solidFill>
              </a:rPr>
              <a:t>N</a:t>
            </a:r>
            <a:r>
              <a:rPr lang="de-DE" sz="1800" dirty="0" smtClean="0">
                <a:solidFill>
                  <a:schemeClr val="tx1"/>
                </a:solidFill>
              </a:rPr>
              <a:t>/</a:t>
            </a:r>
            <a:r>
              <a:rPr lang="de-DE" sz="1800" dirty="0" smtClean="0"/>
              <a:t>N</a:t>
            </a:r>
            <a:endParaRPr lang="de-DE" sz="1800" dirty="0"/>
          </a:p>
        </p:txBody>
      </p:sp>
      <p:sp>
        <p:nvSpPr>
          <p:cNvPr id="19" name="Ellipse 18"/>
          <p:cNvSpPr/>
          <p:nvPr/>
        </p:nvSpPr>
        <p:spPr>
          <a:xfrm>
            <a:off x="4728195" y="3717032"/>
            <a:ext cx="1067941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>
                <a:solidFill>
                  <a:schemeClr val="tx1"/>
                </a:solidFill>
              </a:rPr>
              <a:t>N/</a:t>
            </a:r>
            <a:r>
              <a:rPr lang="de-DE" sz="1800" dirty="0" err="1" smtClean="0">
                <a:solidFill>
                  <a:srgbClr val="FF3300"/>
                </a:solidFill>
              </a:rPr>
              <a:t>ca</a:t>
            </a:r>
            <a:endParaRPr lang="de-DE" sz="1800" dirty="0">
              <a:solidFill>
                <a:srgbClr val="FF3300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755576" y="3648075"/>
            <a:ext cx="923925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/>
              <a:t>N/N</a:t>
            </a:r>
            <a:endParaRPr lang="de-DE" sz="1800" dirty="0"/>
          </a:p>
        </p:txBody>
      </p:sp>
      <p:sp>
        <p:nvSpPr>
          <p:cNvPr id="21" name="Ellipse 20"/>
          <p:cNvSpPr/>
          <p:nvPr/>
        </p:nvSpPr>
        <p:spPr>
          <a:xfrm>
            <a:off x="6960443" y="3800475"/>
            <a:ext cx="1211957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>
                <a:solidFill>
                  <a:schemeClr val="tx1"/>
                </a:solidFill>
              </a:rPr>
              <a:t>N</a:t>
            </a:r>
            <a:r>
              <a:rPr lang="de-DE" sz="1800" dirty="0" smtClean="0"/>
              <a:t>/</a:t>
            </a:r>
            <a:r>
              <a:rPr lang="de-DE" sz="1800" dirty="0" err="1" smtClean="0">
                <a:solidFill>
                  <a:srgbClr val="FF0000"/>
                </a:solidFill>
              </a:rPr>
              <a:t>ca</a:t>
            </a:r>
            <a:endParaRPr lang="de-DE" sz="1800" dirty="0">
              <a:solidFill>
                <a:srgbClr val="FF0000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5508105" y="1484784"/>
            <a:ext cx="1080120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/>
              <a:t>N/</a:t>
            </a:r>
            <a:r>
              <a:rPr lang="de-DE" sz="1800" dirty="0" err="1" smtClean="0">
                <a:solidFill>
                  <a:srgbClr val="FF0000"/>
                </a:solidFill>
              </a:rPr>
              <a:t>ca</a:t>
            </a:r>
            <a:endParaRPr lang="de-DE" sz="1800" dirty="0">
              <a:solidFill>
                <a:srgbClr val="FF0000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 bwMode="auto">
          <a:xfrm>
            <a:off x="2267744" y="1899907"/>
            <a:ext cx="336612" cy="304956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Gerade Verbindung mit Pfeil 23"/>
          <p:cNvCxnSpPr/>
          <p:nvPr/>
        </p:nvCxnSpPr>
        <p:spPr bwMode="auto">
          <a:xfrm flipH="1">
            <a:off x="1439652" y="2420888"/>
            <a:ext cx="624247" cy="936103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Gerade Verbindung mit Pfeil 24"/>
          <p:cNvCxnSpPr/>
          <p:nvPr/>
        </p:nvCxnSpPr>
        <p:spPr bwMode="auto">
          <a:xfrm flipH="1">
            <a:off x="1043609" y="2052385"/>
            <a:ext cx="1224135" cy="181990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Gerade Verbindung mit Pfeil 25"/>
          <p:cNvCxnSpPr/>
          <p:nvPr/>
        </p:nvCxnSpPr>
        <p:spPr bwMode="auto">
          <a:xfrm flipH="1">
            <a:off x="1439653" y="2052385"/>
            <a:ext cx="4212467" cy="181990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Gerade Verbindung mit Pfeil 26"/>
          <p:cNvCxnSpPr/>
          <p:nvPr/>
        </p:nvCxnSpPr>
        <p:spPr bwMode="auto">
          <a:xfrm>
            <a:off x="2699792" y="2052385"/>
            <a:ext cx="720080" cy="197230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Gerade Verbindung mit Pfeil 27"/>
          <p:cNvCxnSpPr/>
          <p:nvPr/>
        </p:nvCxnSpPr>
        <p:spPr bwMode="auto">
          <a:xfrm flipH="1">
            <a:off x="3851920" y="2128585"/>
            <a:ext cx="1800201" cy="189610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Gerade Verbindung mit Pfeil 28"/>
          <p:cNvCxnSpPr/>
          <p:nvPr/>
        </p:nvCxnSpPr>
        <p:spPr bwMode="auto">
          <a:xfrm>
            <a:off x="2458616" y="2052385"/>
            <a:ext cx="2551410" cy="190500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Gerade Verbindung mit Pfeil 29"/>
          <p:cNvCxnSpPr/>
          <p:nvPr/>
        </p:nvCxnSpPr>
        <p:spPr bwMode="auto">
          <a:xfrm flipH="1">
            <a:off x="5348195" y="2128585"/>
            <a:ext cx="699970" cy="1856818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Gerade Verbindung mit Pfeil 30"/>
          <p:cNvCxnSpPr/>
          <p:nvPr/>
        </p:nvCxnSpPr>
        <p:spPr bwMode="auto">
          <a:xfrm>
            <a:off x="2843808" y="2128585"/>
            <a:ext cx="4392488" cy="182251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Gerade Verbindung mit Pfeil 31"/>
          <p:cNvCxnSpPr/>
          <p:nvPr/>
        </p:nvCxnSpPr>
        <p:spPr bwMode="auto">
          <a:xfrm>
            <a:off x="6228184" y="2052385"/>
            <a:ext cx="1266229" cy="1905003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0132905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1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2" r:id="rId4" imgW="7182853" imgH="4180952" progId="">
                  <p:embed/>
                </p:oleObj>
              </mc:Choice>
              <mc:Fallback>
                <p:oleObj r:id="rId4" imgW="7182853" imgH="41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0" y="100376"/>
            <a:ext cx="7740352" cy="52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360" tIns="44280" rIns="90360" bIns="44280">
            <a:spAutoFit/>
          </a:bodyPr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1pPr>
            <a:lvl2pPr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4pPr>
            <a:lvl5pPr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5000"/>
              <a:buFontTx/>
              <a:buNone/>
            </a:pPr>
            <a:r>
              <a:rPr lang="de-DE" altLang="de-DE" sz="2800" dirty="0" smtClean="0"/>
              <a:t>Autosomal- rezessiver Erbgang </a:t>
            </a:r>
          </a:p>
        </p:txBody>
      </p:sp>
      <p:sp>
        <p:nvSpPr>
          <p:cNvPr id="5" name="Titel 3"/>
          <p:cNvSpPr txBox="1">
            <a:spLocks/>
          </p:cNvSpPr>
          <p:nvPr/>
        </p:nvSpPr>
        <p:spPr>
          <a:xfrm>
            <a:off x="152400" y="0"/>
            <a:ext cx="88392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endParaRPr lang="de-DE" kern="0" dirty="0"/>
          </a:p>
        </p:txBody>
      </p:sp>
      <p:sp>
        <p:nvSpPr>
          <p:cNvPr id="6" name="Rechteck 5"/>
          <p:cNvSpPr/>
          <p:nvPr/>
        </p:nvSpPr>
        <p:spPr bwMode="auto">
          <a:xfrm>
            <a:off x="1619672" y="4221088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1187624" y="5517232"/>
            <a:ext cx="889248" cy="36004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1043608" y="4941169"/>
            <a:ext cx="792088" cy="50405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 flipH="1" flipV="1">
            <a:off x="395536" y="4678289"/>
            <a:ext cx="936104" cy="51490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813881" y="4317982"/>
            <a:ext cx="792088" cy="50405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 flipV="1">
            <a:off x="758284" y="3356991"/>
            <a:ext cx="1509460" cy="1030593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1195592" y="1196752"/>
            <a:ext cx="1346448" cy="100811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2076872" y="980728"/>
            <a:ext cx="1054968" cy="50405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2267744" y="1232756"/>
            <a:ext cx="864096" cy="97210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1860848" y="1124744"/>
            <a:ext cx="673224" cy="72008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1187624" y="1349512"/>
            <a:ext cx="1270992" cy="855351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063899" y="1509382"/>
            <a:ext cx="1067941" cy="7810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N/</a:t>
            </a:r>
            <a:r>
              <a:rPr lang="de-DE" sz="1800" kern="0" noProof="0" dirty="0" err="1" smtClean="0">
                <a:solidFill>
                  <a:srgbClr val="FF3300"/>
                </a:solidFill>
              </a:rPr>
              <a:t>ca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059832" y="3728070"/>
            <a:ext cx="1152128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err="1" smtClean="0">
                <a:solidFill>
                  <a:srgbClr val="FF3300"/>
                </a:solidFill>
              </a:rPr>
              <a:t>ca</a:t>
            </a:r>
            <a:r>
              <a:rPr lang="de-DE" sz="1800" dirty="0" smtClean="0">
                <a:solidFill>
                  <a:schemeClr val="tx1"/>
                </a:solidFill>
              </a:rPr>
              <a:t>/</a:t>
            </a:r>
            <a:r>
              <a:rPr lang="de-DE" sz="1800" dirty="0" smtClean="0"/>
              <a:t>N</a:t>
            </a:r>
            <a:endParaRPr lang="de-DE" sz="1800" dirty="0"/>
          </a:p>
        </p:txBody>
      </p:sp>
      <p:sp>
        <p:nvSpPr>
          <p:cNvPr id="19" name="Ellipse 18"/>
          <p:cNvSpPr/>
          <p:nvPr/>
        </p:nvSpPr>
        <p:spPr>
          <a:xfrm>
            <a:off x="4728195" y="3717032"/>
            <a:ext cx="1067941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>
                <a:solidFill>
                  <a:schemeClr val="tx1"/>
                </a:solidFill>
              </a:rPr>
              <a:t>N/</a:t>
            </a:r>
            <a:r>
              <a:rPr lang="de-DE" sz="1800" dirty="0" err="1" smtClean="0">
                <a:solidFill>
                  <a:srgbClr val="FF3300"/>
                </a:solidFill>
              </a:rPr>
              <a:t>ca</a:t>
            </a:r>
            <a:endParaRPr lang="de-DE" sz="1800" dirty="0">
              <a:solidFill>
                <a:srgbClr val="FF3300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755576" y="3648075"/>
            <a:ext cx="923925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/>
              <a:t>N/N</a:t>
            </a:r>
            <a:endParaRPr lang="de-DE" sz="1800" dirty="0"/>
          </a:p>
        </p:txBody>
      </p:sp>
      <p:sp>
        <p:nvSpPr>
          <p:cNvPr id="21" name="Ellipse 20"/>
          <p:cNvSpPr/>
          <p:nvPr/>
        </p:nvSpPr>
        <p:spPr>
          <a:xfrm>
            <a:off x="6960443" y="3800475"/>
            <a:ext cx="1211957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err="1" smtClean="0">
                <a:solidFill>
                  <a:srgbClr val="FF3300"/>
                </a:solidFill>
              </a:rPr>
              <a:t>ca</a:t>
            </a:r>
            <a:r>
              <a:rPr lang="de-DE" sz="1800" dirty="0" smtClean="0">
                <a:solidFill>
                  <a:srgbClr val="FF3300"/>
                </a:solidFill>
              </a:rPr>
              <a:t>/</a:t>
            </a:r>
            <a:r>
              <a:rPr lang="de-DE" sz="1800" dirty="0" err="1" smtClean="0">
                <a:solidFill>
                  <a:srgbClr val="FF3300"/>
                </a:solidFill>
              </a:rPr>
              <a:t>c</a:t>
            </a:r>
            <a:r>
              <a:rPr lang="de-DE" sz="1800" dirty="0" err="1" smtClean="0">
                <a:solidFill>
                  <a:srgbClr val="FF0000"/>
                </a:solidFill>
              </a:rPr>
              <a:t>a</a:t>
            </a:r>
            <a:endParaRPr lang="de-DE" sz="1800" dirty="0">
              <a:solidFill>
                <a:srgbClr val="FF0000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5508105" y="1484784"/>
            <a:ext cx="1080120" cy="78105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800" dirty="0" smtClean="0"/>
              <a:t>N/</a:t>
            </a:r>
            <a:r>
              <a:rPr lang="de-DE" sz="1800" dirty="0" err="1" smtClean="0">
                <a:solidFill>
                  <a:srgbClr val="FF0000"/>
                </a:solidFill>
              </a:rPr>
              <a:t>ca</a:t>
            </a:r>
            <a:endParaRPr lang="de-DE" sz="1800" dirty="0">
              <a:solidFill>
                <a:srgbClr val="FF0000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 bwMode="auto">
          <a:xfrm>
            <a:off x="2267744" y="1899907"/>
            <a:ext cx="336612" cy="304956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Gerade Verbindung mit Pfeil 23"/>
          <p:cNvCxnSpPr/>
          <p:nvPr/>
        </p:nvCxnSpPr>
        <p:spPr bwMode="auto">
          <a:xfrm flipH="1">
            <a:off x="1439652" y="2420888"/>
            <a:ext cx="624247" cy="936103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Gerade Verbindung mit Pfeil 24"/>
          <p:cNvCxnSpPr/>
          <p:nvPr/>
        </p:nvCxnSpPr>
        <p:spPr bwMode="auto">
          <a:xfrm flipH="1">
            <a:off x="1043609" y="2052385"/>
            <a:ext cx="1224135" cy="181990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Gerade Verbindung mit Pfeil 25"/>
          <p:cNvCxnSpPr/>
          <p:nvPr/>
        </p:nvCxnSpPr>
        <p:spPr bwMode="auto">
          <a:xfrm flipH="1">
            <a:off x="1439653" y="2052385"/>
            <a:ext cx="4212467" cy="181990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Gerade Verbindung mit Pfeil 26"/>
          <p:cNvCxnSpPr/>
          <p:nvPr/>
        </p:nvCxnSpPr>
        <p:spPr bwMode="auto">
          <a:xfrm>
            <a:off x="2699792" y="2052385"/>
            <a:ext cx="720080" cy="1972302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Gerade Verbindung mit Pfeil 27"/>
          <p:cNvCxnSpPr/>
          <p:nvPr/>
        </p:nvCxnSpPr>
        <p:spPr bwMode="auto">
          <a:xfrm flipH="1">
            <a:off x="3851920" y="2128585"/>
            <a:ext cx="1800201" cy="189610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Gerade Verbindung mit Pfeil 28"/>
          <p:cNvCxnSpPr/>
          <p:nvPr/>
        </p:nvCxnSpPr>
        <p:spPr bwMode="auto">
          <a:xfrm>
            <a:off x="2458616" y="2052385"/>
            <a:ext cx="2551410" cy="190500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Gerade Verbindung mit Pfeil 29"/>
          <p:cNvCxnSpPr/>
          <p:nvPr/>
        </p:nvCxnSpPr>
        <p:spPr bwMode="auto">
          <a:xfrm flipH="1">
            <a:off x="5348195" y="2128585"/>
            <a:ext cx="699970" cy="1856818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Gerade Verbindung mit Pfeil 30"/>
          <p:cNvCxnSpPr/>
          <p:nvPr/>
        </p:nvCxnSpPr>
        <p:spPr bwMode="auto">
          <a:xfrm>
            <a:off x="2843808" y="2128585"/>
            <a:ext cx="4392488" cy="1822517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Gerade Verbindung mit Pfeil 31"/>
          <p:cNvCxnSpPr/>
          <p:nvPr/>
        </p:nvCxnSpPr>
        <p:spPr bwMode="auto">
          <a:xfrm>
            <a:off x="6228184" y="2052385"/>
            <a:ext cx="1266229" cy="1905003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2604166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90855"/>
            <a:ext cx="7967270" cy="442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259632" y="80913"/>
            <a:ext cx="5601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Umstrukturierung der Zuchtbücher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539552" y="908720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Beispiel für ein offenes Zuchtbuch: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Cruzado</a:t>
            </a:r>
            <a:r>
              <a:rPr lang="de-DE" dirty="0" smtClean="0"/>
              <a:t>, Pinto, </a:t>
            </a:r>
            <a:r>
              <a:rPr lang="de-DE" dirty="0" err="1" smtClean="0"/>
              <a:t>Tinker</a:t>
            </a:r>
            <a:r>
              <a:rPr lang="de-DE" dirty="0" smtClean="0"/>
              <a:t>, </a:t>
            </a:r>
            <a:r>
              <a:rPr lang="de-DE" dirty="0" err="1" smtClean="0"/>
              <a:t>Karabagh</a:t>
            </a:r>
            <a:r>
              <a:rPr lang="de-DE" dirty="0" smtClean="0"/>
              <a:t> etc. </a:t>
            </a:r>
            <a:endParaRPr lang="de-DE" dirty="0"/>
          </a:p>
        </p:txBody>
      </p:sp>
      <p:cxnSp>
        <p:nvCxnSpPr>
          <p:cNvPr id="10" name="Gerade Verbindung mit Pfeil 9"/>
          <p:cNvCxnSpPr/>
          <p:nvPr/>
        </p:nvCxnSpPr>
        <p:spPr bwMode="auto">
          <a:xfrm flipV="1">
            <a:off x="560934" y="5013176"/>
            <a:ext cx="1008112" cy="360040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Gerade Verbindung mit Pfeil 11"/>
          <p:cNvCxnSpPr/>
          <p:nvPr/>
        </p:nvCxnSpPr>
        <p:spPr bwMode="auto">
          <a:xfrm flipV="1">
            <a:off x="539552" y="4057017"/>
            <a:ext cx="1008112" cy="92063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28206"/>
            <a:ext cx="10969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Gerade Verbindung mit Pfeil 15"/>
          <p:cNvCxnSpPr/>
          <p:nvPr/>
        </p:nvCxnSpPr>
        <p:spPr bwMode="auto">
          <a:xfrm flipV="1">
            <a:off x="2428603" y="2458932"/>
            <a:ext cx="1008112" cy="92063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9088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624"/>
            <a:ext cx="684076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19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Vorteile des Systems 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914400"/>
            <a:ext cx="7924800" cy="5178896"/>
          </a:xfrm>
        </p:spPr>
        <p:txBody>
          <a:bodyPr/>
          <a:lstStyle/>
          <a:p>
            <a:r>
              <a:rPr lang="de-DE" dirty="0">
                <a:solidFill>
                  <a:srgbClr val="000000"/>
                </a:solidFill>
                <a:latin typeface="Arial"/>
              </a:rPr>
              <a:t>Alle Pferde der Hauptabteilung bekommen einen Abstammungsnachweis -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Vorbuch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 und Anhang sind noch zu klären </a:t>
            </a:r>
            <a:endParaRPr lang="de-DE" dirty="0" smtClean="0">
              <a:solidFill>
                <a:srgbClr val="000000"/>
              </a:solidFill>
              <a:latin typeface="Arial"/>
            </a:endParaRPr>
          </a:p>
          <a:p>
            <a:endParaRPr lang="de-DE" dirty="0" smtClean="0">
              <a:solidFill>
                <a:srgbClr val="FF0000"/>
              </a:solidFill>
              <a:latin typeface="Arial"/>
            </a:endParaRPr>
          </a:p>
          <a:p>
            <a:r>
              <a:rPr lang="de-DE" dirty="0" smtClean="0">
                <a:solidFill>
                  <a:srgbClr val="FF0000"/>
                </a:solidFill>
                <a:latin typeface="Arial"/>
              </a:rPr>
              <a:t>Dazu müssten nicht alle Begriffe geändert werden, dass könnte man auch bei der jetzigen Struktur ändern!</a:t>
            </a:r>
            <a:endParaRPr lang="de-DE" dirty="0">
              <a:solidFill>
                <a:srgbClr val="FF0000"/>
              </a:solidFill>
              <a:latin typeface="Arial"/>
            </a:endParaRPr>
          </a:p>
          <a:p>
            <a:endParaRPr lang="de-DE" dirty="0">
              <a:solidFill>
                <a:srgbClr val="FF0000"/>
              </a:solidFill>
              <a:latin typeface="Arial"/>
            </a:endParaRPr>
          </a:p>
          <a:p>
            <a:r>
              <a:rPr lang="de-DE" dirty="0" smtClean="0">
                <a:solidFill>
                  <a:srgbClr val="000000"/>
                </a:solidFill>
                <a:latin typeface="Arial"/>
              </a:rPr>
              <a:t>Leichterer 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Einstieg in die Zucht </a:t>
            </a:r>
          </a:p>
          <a:p>
            <a:r>
              <a:rPr lang="de-DE" dirty="0" smtClean="0">
                <a:solidFill>
                  <a:srgbClr val="000000"/>
                </a:solidFill>
                <a:latin typeface="Arial"/>
              </a:rPr>
              <a:t>Nachkommen 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werden gleich behandelt </a:t>
            </a:r>
          </a:p>
          <a:p>
            <a:r>
              <a:rPr lang="de-DE" dirty="0" smtClean="0">
                <a:solidFill>
                  <a:srgbClr val="000000"/>
                </a:solidFill>
                <a:latin typeface="Arial"/>
              </a:rPr>
              <a:t>Erhöhung 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der Transparenz </a:t>
            </a:r>
          </a:p>
          <a:p>
            <a:r>
              <a:rPr lang="de-DE" dirty="0" smtClean="0">
                <a:solidFill>
                  <a:srgbClr val="000000"/>
                </a:solidFill>
                <a:latin typeface="Arial"/>
              </a:rPr>
              <a:t>Gleichstellung 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gegenüber Ausland / Ursprungszuchtbuch </a:t>
            </a:r>
          </a:p>
          <a:p>
            <a:r>
              <a:rPr lang="de-DE" dirty="0" smtClean="0">
                <a:solidFill>
                  <a:srgbClr val="000000"/>
                </a:solidFill>
                <a:latin typeface="Arial"/>
              </a:rPr>
              <a:t>Verwaltung 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ggf. einfacher </a:t>
            </a:r>
            <a:endParaRPr lang="de-DE" dirty="0" smtClean="0">
              <a:solidFill>
                <a:srgbClr val="000000"/>
              </a:solidFill>
              <a:latin typeface="Arial"/>
            </a:endParaRPr>
          </a:p>
          <a:p>
            <a:r>
              <a:rPr lang="de-DE" dirty="0" smtClean="0">
                <a:solidFill>
                  <a:srgbClr val="000000"/>
                </a:solidFill>
                <a:latin typeface="Arial"/>
              </a:rPr>
              <a:t>Kein 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Absteigen im Zuchtbuch mehr möglich </a:t>
            </a:r>
            <a:endParaRPr lang="de-DE" dirty="0" smtClean="0">
              <a:solidFill>
                <a:srgbClr val="000000"/>
              </a:solidFill>
              <a:latin typeface="Arial"/>
            </a:endParaRPr>
          </a:p>
          <a:p>
            <a:r>
              <a:rPr lang="de-DE" dirty="0">
                <a:solidFill>
                  <a:srgbClr val="000000"/>
                </a:solidFill>
                <a:latin typeface="Arial"/>
              </a:rPr>
              <a:t>Schwerpunkt auf Veröffentlichung von Informationen </a:t>
            </a:r>
          </a:p>
          <a:p>
            <a:endParaRPr lang="de-DE" dirty="0">
              <a:solidFill>
                <a:srgbClr val="000000"/>
              </a:solidFill>
              <a:latin typeface="Arial"/>
            </a:endParaRPr>
          </a:p>
          <a:p>
            <a:endParaRPr lang="de-DE" dirty="0"/>
          </a:p>
        </p:txBody>
      </p:sp>
      <p:sp>
        <p:nvSpPr>
          <p:cNvPr id="4" name="Gewitterblitz 3"/>
          <p:cNvSpPr/>
          <p:nvPr/>
        </p:nvSpPr>
        <p:spPr bwMode="auto">
          <a:xfrm>
            <a:off x="971600" y="1916832"/>
            <a:ext cx="914400" cy="914400"/>
          </a:xfrm>
          <a:prstGeom prst="lightningBol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5" name="Gewitterblitz 4"/>
          <p:cNvSpPr/>
          <p:nvPr/>
        </p:nvSpPr>
        <p:spPr bwMode="auto">
          <a:xfrm>
            <a:off x="1187624" y="2060848"/>
            <a:ext cx="914400" cy="914400"/>
          </a:xfrm>
          <a:prstGeom prst="lightningBol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6" name="Gewitterblitz 5"/>
          <p:cNvSpPr/>
          <p:nvPr/>
        </p:nvSpPr>
        <p:spPr bwMode="auto">
          <a:xfrm>
            <a:off x="1888382" y="1631293"/>
            <a:ext cx="457200" cy="673224"/>
          </a:xfrm>
          <a:prstGeom prst="lightningBol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7" name="Gewitterblitz 6"/>
          <p:cNvSpPr/>
          <p:nvPr/>
        </p:nvSpPr>
        <p:spPr bwMode="auto">
          <a:xfrm>
            <a:off x="2030016" y="3047256"/>
            <a:ext cx="914400" cy="914400"/>
          </a:xfrm>
          <a:prstGeom prst="lightningBol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2" tIns="44438" rIns="90462" bIns="444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89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Gefahr einer </a:t>
            </a:r>
            <a:r>
              <a:rPr lang="de-DE" dirty="0" err="1" smtClean="0"/>
              <a:t>Nomenklaturänderung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34563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de-DE" sz="3000" dirty="0"/>
              <a:t>d</a:t>
            </a:r>
            <a:r>
              <a:rPr lang="de-DE" sz="3000" dirty="0" smtClean="0"/>
              <a:t>eutsche und teils ausländische Züchter haben deutsche System mit H I / H II / S I und S II verstanden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3000" dirty="0" smtClean="0"/>
              <a:t>Ausland hat deutsches System teils übernommen</a:t>
            </a:r>
          </a:p>
          <a:p>
            <a:pPr>
              <a:buFont typeface="Wingdings" panose="05000000000000000000" pitchFamily="2" charset="2"/>
              <a:buChar char="ü"/>
            </a:pPr>
            <a:endParaRPr lang="de-DE" sz="3000" dirty="0" smtClean="0"/>
          </a:p>
          <a:p>
            <a:pPr>
              <a:buFont typeface="Wingdings" panose="05000000000000000000" pitchFamily="2" charset="2"/>
              <a:buChar char="ü"/>
            </a:pPr>
            <a:endParaRPr lang="de-DE" sz="3000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467544" y="465313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0000"/>
                </a:solidFill>
              </a:rPr>
              <a:t>Aufwändige Satzungsänderungen notwendig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Verunsicherung der Züchter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umfangreiche Aufklärung / Erklärung notwendig 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Verlust internationaler Anerkennung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5" name="Pfeil nach unten 4"/>
          <p:cNvSpPr/>
          <p:nvPr/>
        </p:nvSpPr>
        <p:spPr>
          <a:xfrm>
            <a:off x="3995936" y="3789040"/>
            <a:ext cx="432048" cy="64807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50"/>
              </a:solidFill>
            </a:endParaRPr>
          </a:p>
        </p:txBody>
      </p:sp>
      <p:sp>
        <p:nvSpPr>
          <p:cNvPr id="6" name="Gewitterblitz 5"/>
          <p:cNvSpPr/>
          <p:nvPr/>
        </p:nvSpPr>
        <p:spPr>
          <a:xfrm>
            <a:off x="1979712" y="3789040"/>
            <a:ext cx="936104" cy="648072"/>
          </a:xfrm>
          <a:prstGeom prst="lightningBol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978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Gefahr einer </a:t>
            </a:r>
            <a:r>
              <a:rPr lang="de-DE" dirty="0" err="1" smtClean="0"/>
              <a:t>Nomenklaturänderung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2620888"/>
          </a:xfrm>
        </p:spPr>
        <p:txBody>
          <a:bodyPr>
            <a:normAutofit fontScale="92500" lnSpcReduction="10000"/>
          </a:bodyPr>
          <a:lstStyle/>
          <a:p>
            <a:r>
              <a:rPr lang="de-DE" sz="3000" dirty="0" smtClean="0"/>
              <a:t>Basisbuch hat nahezu gleiche Bedeutung wie bisherige H II (z.B. „</a:t>
            </a:r>
            <a:r>
              <a:rPr lang="de-DE" sz="3000" dirty="0" err="1" smtClean="0"/>
              <a:t>abgekörte</a:t>
            </a:r>
            <a:r>
              <a:rPr lang="de-DE" sz="3000" dirty="0" smtClean="0"/>
              <a:t>“ Hengste, nicht leistungsgeprüfte Hengste) und vergleichbare Konsequenzen für die Nachkommen (Sohn </a:t>
            </a:r>
            <a:r>
              <a:rPr lang="de-DE" sz="3000" dirty="0" err="1" smtClean="0"/>
              <a:t>körfähig</a:t>
            </a:r>
            <a:r>
              <a:rPr lang="de-DE" sz="3000" dirty="0" smtClean="0"/>
              <a:t>? Mutter Staatsprämienfähig)</a:t>
            </a:r>
          </a:p>
          <a:p>
            <a:endParaRPr lang="de-DE" sz="3000" dirty="0" smtClean="0"/>
          </a:p>
          <a:p>
            <a:endParaRPr lang="de-DE" sz="300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67544" y="5013176"/>
            <a:ext cx="82296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0000"/>
                </a:solidFill>
              </a:rPr>
              <a:t>Langfristig bringt daher Basisbuch nicht mehr „zufriedene“ Züchter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6" name="Pfeil nach unten 5"/>
          <p:cNvSpPr/>
          <p:nvPr/>
        </p:nvSpPr>
        <p:spPr>
          <a:xfrm>
            <a:off x="4366320" y="3751101"/>
            <a:ext cx="432048" cy="64807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50"/>
              </a:solidFill>
            </a:endParaRPr>
          </a:p>
        </p:txBody>
      </p:sp>
      <p:sp>
        <p:nvSpPr>
          <p:cNvPr id="7" name="Gewitterblitz 6"/>
          <p:cNvSpPr/>
          <p:nvPr/>
        </p:nvSpPr>
        <p:spPr>
          <a:xfrm>
            <a:off x="2036701" y="3802360"/>
            <a:ext cx="936104" cy="648072"/>
          </a:xfrm>
          <a:prstGeom prst="lightningBol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78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Gefahr einer </a:t>
            </a:r>
            <a:r>
              <a:rPr lang="de-DE" dirty="0" err="1"/>
              <a:t>Nomenklaturänderung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dirty="0" smtClean="0"/>
              <a:t>Ist der Selektionsgedanke noch im Vordergrund? 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Die Aufstiegsregeln aus dem Anhang bzw. </a:t>
            </a:r>
            <a:r>
              <a:rPr lang="de-DE" dirty="0" err="1" smtClean="0"/>
              <a:t>Vorbuch</a:t>
            </a:r>
            <a:r>
              <a:rPr lang="de-DE" dirty="0" smtClean="0"/>
              <a:t> bleiben dieselben- &gt; Keine Änderung oder Verbesserung für diese Züchter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einige ZV möchten für ihre Ursprungsrassen keine Änderung -&gt; Zuchtprogramme werden noch komplexer, wenn man diese als Veredler einsetzen möchte 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Aufgabe der traditionellen Strukturen </a:t>
            </a:r>
          </a:p>
        </p:txBody>
      </p:sp>
    </p:spTree>
    <p:extLst>
      <p:ext uri="{BB962C8B-B14F-4D97-AF65-F5344CB8AC3E}">
        <p14:creationId xmlns:p14="http://schemas.microsoft.com/office/powerpoint/2010/main" val="159349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Alternativlösung: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2060848"/>
            <a:ext cx="4032448" cy="2160240"/>
          </a:xfrm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2800" b="1" dirty="0" smtClean="0"/>
              <a:t>Rassen mit UZB in Deutschland (haben alle verpflichtende HLP)</a:t>
            </a:r>
            <a:endParaRPr lang="de-DE" sz="2800" b="1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3491880" y="4408513"/>
            <a:ext cx="2589005" cy="139675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dirty="0" smtClean="0"/>
              <a:t>Rassen </a:t>
            </a:r>
            <a:r>
              <a:rPr lang="de-DE" sz="2800" u="sng" dirty="0" smtClean="0"/>
              <a:t>mit </a:t>
            </a:r>
            <a:r>
              <a:rPr lang="de-DE" sz="2800" dirty="0" smtClean="0"/>
              <a:t>verpflichtender HLP</a:t>
            </a:r>
            <a:endParaRPr lang="de-DE" sz="280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932040" y="2060848"/>
            <a:ext cx="3816424" cy="139675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b="1" dirty="0" smtClean="0"/>
              <a:t>Rassen mit UZB im Ausland</a:t>
            </a:r>
            <a:endParaRPr lang="de-DE" sz="2800" b="1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443547" y="4437112"/>
            <a:ext cx="2589005" cy="139675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dirty="0" smtClean="0"/>
              <a:t>Rassen </a:t>
            </a:r>
            <a:r>
              <a:rPr lang="de-DE" sz="2800" u="sng" dirty="0" smtClean="0"/>
              <a:t>ohne</a:t>
            </a:r>
            <a:r>
              <a:rPr lang="de-DE" sz="2800" dirty="0" smtClean="0"/>
              <a:t> verpflichtender HLP</a:t>
            </a:r>
            <a:endParaRPr lang="de-DE" sz="2800" dirty="0"/>
          </a:p>
        </p:txBody>
      </p:sp>
      <p:cxnSp>
        <p:nvCxnSpPr>
          <p:cNvPr id="8" name="Gerade Verbindung mit Pfeil 7"/>
          <p:cNvCxnSpPr>
            <a:stCxn id="2" idx="2"/>
          </p:cNvCxnSpPr>
          <p:nvPr/>
        </p:nvCxnSpPr>
        <p:spPr>
          <a:xfrm flipH="1">
            <a:off x="2843808" y="1417638"/>
            <a:ext cx="1728192" cy="4991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>
            <a:stCxn id="2" idx="2"/>
          </p:cNvCxnSpPr>
          <p:nvPr/>
        </p:nvCxnSpPr>
        <p:spPr>
          <a:xfrm>
            <a:off x="4572000" y="1417638"/>
            <a:ext cx="1871547" cy="5034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4576605" y="3457599"/>
            <a:ext cx="1728192" cy="8888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6304797" y="3457599"/>
            <a:ext cx="1871547" cy="893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45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6" name="Photo Editor Photo" r:id="rId4" imgW="7182853" imgH="4180952" progId="MSPhotoEd.3">
                  <p:embed/>
                </p:oleObj>
              </mc:Choice>
              <mc:Fallback>
                <p:oleObj name="Photo Editor Photo" r:id="rId4" imgW="7182853" imgH="418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106613" y="76200"/>
            <a:ext cx="45672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62" tIns="44438" rIns="90462" bIns="44438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>
                <a:solidFill>
                  <a:schemeClr val="tx2"/>
                </a:solidFill>
              </a:rPr>
              <a:t>Pony-/Kleinpferderassen</a:t>
            </a:r>
          </a:p>
        </p:txBody>
      </p:sp>
      <p:sp>
        <p:nvSpPr>
          <p:cNvPr id="7172" name="Text Box 93"/>
          <p:cNvSpPr txBox="1">
            <a:spLocks noChangeArrowheads="1"/>
          </p:cNvSpPr>
          <p:nvPr/>
        </p:nvSpPr>
        <p:spPr bwMode="auto">
          <a:xfrm>
            <a:off x="1691680" y="922338"/>
            <a:ext cx="5904656" cy="598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62" tIns="44438" rIns="90462" bIns="44438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</a:t>
            </a:r>
            <a:r>
              <a:rPr lang="de-DE" altLang="de-DE" sz="1800" b="1" dirty="0" err="1" smtClean="0"/>
              <a:t>Connemara</a:t>
            </a:r>
            <a:r>
              <a:rPr lang="de-DE" altLang="de-DE" sz="1800" b="1" dirty="0" smtClean="0"/>
              <a:t> Pony</a:t>
            </a:r>
            <a:endParaRPr lang="de-DE" altLang="de-DE" sz="1800" b="1" dirty="0"/>
          </a:p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Deutsches </a:t>
            </a:r>
            <a:r>
              <a:rPr lang="de-DE" altLang="de-DE" sz="1800" b="1" dirty="0" err="1"/>
              <a:t>Reitpony</a:t>
            </a:r>
            <a:endParaRPr lang="de-DE" altLang="de-DE" sz="1800" b="1" dirty="0"/>
          </a:p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Deutsches Classic Pony</a:t>
            </a:r>
          </a:p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</a:t>
            </a:r>
            <a:r>
              <a:rPr lang="de-DE" altLang="de-DE" sz="1800" b="1" dirty="0" smtClean="0"/>
              <a:t>Dales Pony</a:t>
            </a:r>
            <a:endParaRPr lang="de-DE" altLang="de-DE" sz="1800" b="1" dirty="0"/>
          </a:p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</a:t>
            </a:r>
            <a:r>
              <a:rPr lang="de-DE" altLang="de-DE" sz="1800" b="1" dirty="0" err="1" smtClean="0"/>
              <a:t>Dartmoor</a:t>
            </a:r>
            <a:r>
              <a:rPr lang="de-DE" altLang="de-DE" sz="1800" b="1" dirty="0" smtClean="0"/>
              <a:t> Pony</a:t>
            </a:r>
            <a:endParaRPr lang="de-DE" altLang="de-DE" sz="1800" b="1" dirty="0"/>
          </a:p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Fell Pony</a:t>
            </a:r>
          </a:p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</a:t>
            </a:r>
            <a:r>
              <a:rPr lang="de-DE" altLang="de-DE" sz="1800" b="1" dirty="0" smtClean="0"/>
              <a:t>Fjordpferd</a:t>
            </a:r>
            <a:endParaRPr lang="de-DE" altLang="de-DE" sz="1800" b="1" dirty="0"/>
          </a:p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Islandpferd</a:t>
            </a:r>
          </a:p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</a:t>
            </a:r>
            <a:r>
              <a:rPr lang="de-DE" altLang="de-DE" sz="1800" b="1" dirty="0" err="1"/>
              <a:t>Lewitzer</a:t>
            </a:r>
            <a:endParaRPr lang="de-DE" altLang="de-DE" sz="1800" b="1" dirty="0"/>
          </a:p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</a:t>
            </a:r>
            <a:r>
              <a:rPr lang="de-DE" altLang="de-DE" sz="1800" b="1" dirty="0" err="1"/>
              <a:t>Leonharder</a:t>
            </a:r>
            <a:endParaRPr lang="de-DE" altLang="de-DE" sz="1800" b="1" dirty="0"/>
          </a:p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New </a:t>
            </a:r>
            <a:r>
              <a:rPr lang="de-DE" altLang="de-DE" sz="1800" b="1" dirty="0" err="1" smtClean="0"/>
              <a:t>Forest</a:t>
            </a:r>
            <a:r>
              <a:rPr lang="de-DE" altLang="de-DE" sz="1800" b="1" dirty="0" smtClean="0"/>
              <a:t> Pony</a:t>
            </a:r>
            <a:endParaRPr lang="de-DE" altLang="de-DE" sz="1800" b="1" dirty="0"/>
          </a:p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Kleines Deutsches Reitpferd</a:t>
            </a:r>
          </a:p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Kleines Deutsches Pony</a:t>
            </a:r>
          </a:p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Deutsches </a:t>
            </a:r>
            <a:r>
              <a:rPr lang="de-DE" altLang="de-DE" sz="1800" b="1" dirty="0" err="1"/>
              <a:t>Partbred</a:t>
            </a:r>
            <a:r>
              <a:rPr lang="de-DE" altLang="de-DE" sz="1800" b="1" dirty="0"/>
              <a:t> </a:t>
            </a:r>
            <a:r>
              <a:rPr lang="de-DE" altLang="de-DE" sz="1800" b="1" dirty="0" err="1"/>
              <a:t>Shetland</a:t>
            </a:r>
            <a:r>
              <a:rPr lang="de-DE" altLang="de-DE" sz="1800" b="1" dirty="0"/>
              <a:t> Pony</a:t>
            </a:r>
          </a:p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</a:t>
            </a:r>
            <a:r>
              <a:rPr lang="de-DE" altLang="de-DE" sz="1800" b="1" dirty="0" err="1"/>
              <a:t>Shetland</a:t>
            </a:r>
            <a:r>
              <a:rPr lang="de-DE" altLang="de-DE" sz="1800" b="1" dirty="0"/>
              <a:t> Pony</a:t>
            </a:r>
          </a:p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Welsh Pony und </a:t>
            </a:r>
            <a:r>
              <a:rPr lang="de-DE" altLang="de-DE" sz="1800" b="1" dirty="0" err="1"/>
              <a:t>Cob</a:t>
            </a:r>
            <a:endParaRPr lang="de-DE" altLang="de-DE" sz="1800" b="1" dirty="0"/>
          </a:p>
          <a:p>
            <a:pPr eaLnBrk="1" hangingPunct="1">
              <a:buClrTx/>
              <a:buSzTx/>
              <a:buFont typeface="Wingdings" pitchFamily="2" charset="2"/>
              <a:buChar char="Ø"/>
            </a:pPr>
            <a:r>
              <a:rPr lang="de-DE" altLang="de-DE" sz="1800" b="1" dirty="0"/>
              <a:t> etc.</a:t>
            </a:r>
          </a:p>
          <a:p>
            <a:pPr eaLnBrk="1" hangingPunct="1">
              <a:buClrTx/>
              <a:buSzTx/>
              <a:buFontTx/>
              <a:buNone/>
            </a:pPr>
            <a:endParaRPr lang="de-DE" altLang="de-DE" sz="1600" b="1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Alternativlösung: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2060848"/>
            <a:ext cx="4032448" cy="2232248"/>
          </a:xfrm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2800" b="1" dirty="0" smtClean="0"/>
              <a:t>Rassen mit UZB in Deutschland (haben alle verpflichtende HLP)</a:t>
            </a:r>
            <a:endParaRPr lang="de-DE" sz="2800" b="1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3491880" y="4408513"/>
            <a:ext cx="2589005" cy="139675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dirty="0" smtClean="0"/>
              <a:t>Rassen </a:t>
            </a:r>
            <a:r>
              <a:rPr lang="de-DE" sz="2800" u="sng" dirty="0" smtClean="0"/>
              <a:t>mit </a:t>
            </a:r>
            <a:r>
              <a:rPr lang="de-DE" sz="2800" dirty="0" smtClean="0"/>
              <a:t>verpflichtender HLP</a:t>
            </a:r>
            <a:endParaRPr lang="de-DE" sz="280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932040" y="2060848"/>
            <a:ext cx="3816424" cy="139675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b="1" dirty="0" smtClean="0"/>
              <a:t>Rassen mit UZB im Ausland</a:t>
            </a:r>
            <a:endParaRPr lang="de-DE" sz="2800" b="1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443547" y="4437112"/>
            <a:ext cx="2589005" cy="139675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dirty="0" smtClean="0"/>
              <a:t>Rassen </a:t>
            </a:r>
            <a:r>
              <a:rPr lang="de-DE" sz="2800" u="sng" dirty="0" smtClean="0"/>
              <a:t>ohne</a:t>
            </a:r>
            <a:r>
              <a:rPr lang="de-DE" sz="2800" dirty="0" smtClean="0"/>
              <a:t> verpflichtender HLP</a:t>
            </a:r>
            <a:endParaRPr lang="de-DE" sz="2800" dirty="0"/>
          </a:p>
        </p:txBody>
      </p:sp>
      <p:cxnSp>
        <p:nvCxnSpPr>
          <p:cNvPr id="8" name="Gerade Verbindung mit Pfeil 7"/>
          <p:cNvCxnSpPr>
            <a:stCxn id="2" idx="2"/>
          </p:cNvCxnSpPr>
          <p:nvPr/>
        </p:nvCxnSpPr>
        <p:spPr>
          <a:xfrm flipH="1">
            <a:off x="2843808" y="1417638"/>
            <a:ext cx="1728192" cy="4991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>
            <a:stCxn id="2" idx="2"/>
          </p:cNvCxnSpPr>
          <p:nvPr/>
        </p:nvCxnSpPr>
        <p:spPr>
          <a:xfrm>
            <a:off x="4572000" y="1417638"/>
            <a:ext cx="1871547" cy="5034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4576605" y="3457599"/>
            <a:ext cx="1728192" cy="8888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6304797" y="3457599"/>
            <a:ext cx="1871547" cy="893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feil nach oben 6"/>
          <p:cNvSpPr/>
          <p:nvPr/>
        </p:nvSpPr>
        <p:spPr>
          <a:xfrm rot="2073926">
            <a:off x="541044" y="3705347"/>
            <a:ext cx="650511" cy="146353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254803" y="5106888"/>
            <a:ext cx="2589005" cy="9563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dirty="0" smtClean="0">
                <a:solidFill>
                  <a:srgbClr val="FF0000"/>
                </a:solidFill>
              </a:rPr>
              <a:t>Alles bleibt beim Alten!</a:t>
            </a:r>
            <a:endParaRPr lang="de-DE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Alternativ</a:t>
            </a:r>
            <a:r>
              <a:rPr lang="de-DE" u="sng" dirty="0" smtClean="0"/>
              <a:t>entwurf</a:t>
            </a:r>
            <a:r>
              <a:rPr lang="de-DE" dirty="0" smtClean="0"/>
              <a:t> mit HLP-Pflicht:</a:t>
            </a:r>
            <a:endParaRPr lang="de-DE" dirty="0"/>
          </a:p>
        </p:txBody>
      </p:sp>
      <p:graphicFrame>
        <p:nvGraphicFramePr>
          <p:cNvPr id="13" name="Inhaltsplatzhalt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3033751"/>
              </p:ext>
            </p:extLst>
          </p:nvPr>
        </p:nvGraphicFramePr>
        <p:xfrm>
          <a:off x="107504" y="908720"/>
          <a:ext cx="8784976" cy="43924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0240"/>
                <a:gridCol w="2664296"/>
                <a:gridCol w="3960440"/>
              </a:tblGrid>
              <a:tr h="1327961">
                <a:tc>
                  <a:txBody>
                    <a:bodyPr/>
                    <a:lstStyle/>
                    <a:p>
                      <a:r>
                        <a:rPr lang="de-DE" sz="2200" b="1" dirty="0" smtClean="0"/>
                        <a:t>Hengstbuch</a:t>
                      </a:r>
                      <a:r>
                        <a:rPr lang="de-DE" sz="2200" b="1" baseline="0" dirty="0" smtClean="0"/>
                        <a:t> 1 a</a:t>
                      </a:r>
                      <a:endParaRPr lang="de-DE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b="1" dirty="0" smtClean="0"/>
                        <a:t>Hengstbuch Leistung</a:t>
                      </a:r>
                      <a:endParaRPr lang="de-DE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Gesunde Hengste, die gekört</a:t>
                      </a:r>
                      <a:r>
                        <a:rPr lang="de-DE" sz="2000" baseline="0" dirty="0" smtClean="0"/>
                        <a:t> und leistungsgeprüft sind (Ausland und/oder DE)</a:t>
                      </a:r>
                      <a:r>
                        <a:rPr lang="de-DE" sz="2000" dirty="0" smtClean="0"/>
                        <a:t> </a:t>
                      </a:r>
                      <a:endParaRPr lang="de-DE" sz="2000" dirty="0"/>
                    </a:p>
                  </a:txBody>
                  <a:tcPr/>
                </a:tc>
              </a:tr>
              <a:tr h="1021509">
                <a:tc>
                  <a:txBody>
                    <a:bodyPr/>
                    <a:lstStyle/>
                    <a:p>
                      <a:r>
                        <a:rPr lang="de-DE" sz="2200" b="1" dirty="0" smtClean="0"/>
                        <a:t>Hengstbuch 1 b</a:t>
                      </a:r>
                      <a:endParaRPr lang="de-DE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b="1" dirty="0" smtClean="0"/>
                        <a:t>Hengstbuch 1</a:t>
                      </a:r>
                      <a:endParaRPr lang="de-DE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Gesunde Hengste, die gekört</a:t>
                      </a:r>
                      <a:r>
                        <a:rPr lang="de-DE" sz="2000" baseline="0" dirty="0" smtClean="0"/>
                        <a:t> sind (Ausland und/oder DE)</a:t>
                      </a:r>
                      <a:r>
                        <a:rPr lang="de-DE" sz="2000" dirty="0" smtClean="0"/>
                        <a:t> </a:t>
                      </a:r>
                      <a:endParaRPr lang="de-DE" sz="2000" dirty="0"/>
                    </a:p>
                  </a:txBody>
                  <a:tcPr/>
                </a:tc>
              </a:tr>
              <a:tr h="1021509">
                <a:tc>
                  <a:txBody>
                    <a:bodyPr/>
                    <a:lstStyle/>
                    <a:p>
                      <a:r>
                        <a:rPr lang="de-DE" sz="2200" b="1" dirty="0" smtClean="0"/>
                        <a:t>Hengstbuch 2</a:t>
                      </a:r>
                      <a:endParaRPr lang="de-DE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b="1" dirty="0" smtClean="0"/>
                        <a:t>Hengstbuch</a:t>
                      </a:r>
                      <a:r>
                        <a:rPr lang="de-DE" sz="2200" b="1" baseline="0" dirty="0" smtClean="0"/>
                        <a:t> 2</a:t>
                      </a:r>
                      <a:endParaRPr lang="de-DE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Gesunde Hengste, die nicht gekört sind (weder im Ausland noch in DE)</a:t>
                      </a:r>
                      <a:endParaRPr lang="de-DE" sz="2000" dirty="0"/>
                    </a:p>
                  </a:txBody>
                  <a:tcPr/>
                </a:tc>
              </a:tr>
              <a:tr h="1021509">
                <a:tc>
                  <a:txBody>
                    <a:bodyPr/>
                    <a:lstStyle/>
                    <a:p>
                      <a:r>
                        <a:rPr lang="de-DE" sz="2200" b="1" dirty="0" smtClean="0"/>
                        <a:t>Anhang für Hengste</a:t>
                      </a:r>
                      <a:endParaRPr lang="de-DE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b="1" dirty="0" smtClean="0"/>
                        <a:t>Anhang für Hengste</a:t>
                      </a:r>
                      <a:endParaRPr lang="de-DE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Kranke oder nicht identifizierte Hengste oder deren Nachkommen</a:t>
                      </a:r>
                      <a:endParaRPr lang="de-DE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Pfeil nach oben 15"/>
          <p:cNvSpPr/>
          <p:nvPr/>
        </p:nvSpPr>
        <p:spPr>
          <a:xfrm rot="5400000">
            <a:off x="347704" y="5359206"/>
            <a:ext cx="360040" cy="107286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1064154" y="5601326"/>
            <a:ext cx="7848872" cy="50649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b="1" dirty="0" smtClean="0">
                <a:solidFill>
                  <a:srgbClr val="00B050"/>
                </a:solidFill>
              </a:rPr>
              <a:t>Individuelle </a:t>
            </a:r>
            <a:r>
              <a:rPr lang="de-DE" sz="2800" b="1" dirty="0">
                <a:solidFill>
                  <a:srgbClr val="00B050"/>
                </a:solidFill>
              </a:rPr>
              <a:t>A</a:t>
            </a:r>
            <a:r>
              <a:rPr lang="de-DE" sz="2800" b="1" dirty="0" smtClean="0">
                <a:solidFill>
                  <a:srgbClr val="00B050"/>
                </a:solidFill>
              </a:rPr>
              <a:t>npassungen an das UZB sind möglich!</a:t>
            </a:r>
            <a:endParaRPr lang="de-DE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2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Alternativ</a:t>
            </a:r>
            <a:r>
              <a:rPr lang="de-DE" u="sng" dirty="0" smtClean="0"/>
              <a:t>entwurf</a:t>
            </a:r>
            <a:r>
              <a:rPr lang="de-DE" dirty="0" smtClean="0"/>
              <a:t> ohne HLP Pflicht:</a:t>
            </a:r>
            <a:endParaRPr lang="de-DE" dirty="0"/>
          </a:p>
        </p:txBody>
      </p:sp>
      <p:graphicFrame>
        <p:nvGraphicFramePr>
          <p:cNvPr id="13" name="Inhaltsplatzhalt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7711132"/>
              </p:ext>
            </p:extLst>
          </p:nvPr>
        </p:nvGraphicFramePr>
        <p:xfrm>
          <a:off x="328539" y="908720"/>
          <a:ext cx="8784976" cy="39286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0240"/>
                <a:gridCol w="2664296"/>
                <a:gridCol w="3960440"/>
              </a:tblGrid>
              <a:tr h="864097">
                <a:tc>
                  <a:txBody>
                    <a:bodyPr/>
                    <a:lstStyle/>
                    <a:p>
                      <a:r>
                        <a:rPr lang="de-DE" sz="2200" b="1" dirty="0" smtClean="0"/>
                        <a:t>Hengstbuch</a:t>
                      </a:r>
                      <a:r>
                        <a:rPr lang="de-DE" sz="2200" b="1" baseline="0" dirty="0" smtClean="0"/>
                        <a:t> 1 a</a:t>
                      </a:r>
                      <a:endParaRPr lang="de-DE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b="1" dirty="0" smtClean="0"/>
                        <a:t>Hengstbuch „</a:t>
                      </a:r>
                      <a:r>
                        <a:rPr lang="de-DE" sz="2200" b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Super</a:t>
                      </a:r>
                      <a:r>
                        <a:rPr lang="de-DE" sz="2200" b="1" dirty="0" smtClean="0"/>
                        <a:t>“</a:t>
                      </a:r>
                      <a:endParaRPr lang="de-DE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Gesunde Hengste, die in DE gekört</a:t>
                      </a:r>
                      <a:r>
                        <a:rPr lang="de-DE" sz="2000" baseline="0" dirty="0" smtClean="0"/>
                        <a:t> sind </a:t>
                      </a:r>
                      <a:r>
                        <a:rPr lang="de-DE" sz="2000" dirty="0" smtClean="0"/>
                        <a:t> </a:t>
                      </a:r>
                      <a:endParaRPr lang="de-DE" sz="2000" dirty="0"/>
                    </a:p>
                  </a:txBody>
                  <a:tcPr/>
                </a:tc>
              </a:tr>
              <a:tr h="1021509">
                <a:tc>
                  <a:txBody>
                    <a:bodyPr/>
                    <a:lstStyle/>
                    <a:p>
                      <a:r>
                        <a:rPr lang="de-DE" sz="2200" b="1" dirty="0" smtClean="0"/>
                        <a:t>Hengstbuch 1 b</a:t>
                      </a:r>
                      <a:endParaRPr lang="de-DE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b="1" dirty="0" smtClean="0"/>
                        <a:t>Hengstbuch 1</a:t>
                      </a:r>
                      <a:endParaRPr lang="de-DE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Gesunde Hengste, die nur im Ausland gekört</a:t>
                      </a:r>
                      <a:r>
                        <a:rPr lang="de-DE" sz="2000" baseline="0" dirty="0" smtClean="0"/>
                        <a:t> sind </a:t>
                      </a:r>
                      <a:r>
                        <a:rPr lang="de-DE" sz="2000" dirty="0" smtClean="0"/>
                        <a:t> </a:t>
                      </a:r>
                      <a:endParaRPr lang="de-DE" sz="2000" dirty="0"/>
                    </a:p>
                  </a:txBody>
                  <a:tcPr/>
                </a:tc>
              </a:tr>
              <a:tr h="1021509">
                <a:tc>
                  <a:txBody>
                    <a:bodyPr/>
                    <a:lstStyle/>
                    <a:p>
                      <a:r>
                        <a:rPr lang="de-DE" sz="2200" b="1" dirty="0" smtClean="0"/>
                        <a:t>Hengstbuch 2</a:t>
                      </a:r>
                      <a:endParaRPr lang="de-DE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b="1" dirty="0" smtClean="0"/>
                        <a:t>Hengstbuch</a:t>
                      </a:r>
                      <a:r>
                        <a:rPr lang="de-DE" sz="2200" b="1" baseline="0" dirty="0" smtClean="0"/>
                        <a:t> 2</a:t>
                      </a:r>
                      <a:endParaRPr lang="de-DE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Gesunde Hengste, die nicht gekört sind (weder im Ausland noch in DE)</a:t>
                      </a:r>
                      <a:endParaRPr lang="de-DE" sz="2000" dirty="0"/>
                    </a:p>
                  </a:txBody>
                  <a:tcPr/>
                </a:tc>
              </a:tr>
              <a:tr h="1021509">
                <a:tc>
                  <a:txBody>
                    <a:bodyPr/>
                    <a:lstStyle/>
                    <a:p>
                      <a:r>
                        <a:rPr lang="de-DE" sz="2200" b="1" dirty="0" smtClean="0"/>
                        <a:t>Anhang für Hengste</a:t>
                      </a:r>
                      <a:endParaRPr lang="de-DE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b="1" dirty="0" smtClean="0"/>
                        <a:t>Anhang für Hengste</a:t>
                      </a:r>
                      <a:endParaRPr lang="de-DE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Kranke oder nicht identifizierte Hengste oder deren Nachkommen</a:t>
                      </a:r>
                      <a:endParaRPr lang="de-DE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Pfeil nach oben 15"/>
          <p:cNvSpPr/>
          <p:nvPr/>
        </p:nvSpPr>
        <p:spPr>
          <a:xfrm rot="5400000">
            <a:off x="402268" y="5194388"/>
            <a:ext cx="360040" cy="107286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1118718" y="5477571"/>
            <a:ext cx="7848872" cy="50649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b="1" dirty="0" smtClean="0">
                <a:solidFill>
                  <a:srgbClr val="00B050"/>
                </a:solidFill>
              </a:rPr>
              <a:t>Individuelle </a:t>
            </a:r>
            <a:r>
              <a:rPr lang="de-DE" sz="2800" b="1" dirty="0">
                <a:solidFill>
                  <a:srgbClr val="00B050"/>
                </a:solidFill>
              </a:rPr>
              <a:t>A</a:t>
            </a:r>
            <a:r>
              <a:rPr lang="de-DE" sz="2800" b="1" dirty="0" smtClean="0">
                <a:solidFill>
                  <a:srgbClr val="00B050"/>
                </a:solidFill>
              </a:rPr>
              <a:t>npassungen an das UZB sind möglich!</a:t>
            </a:r>
            <a:endParaRPr lang="de-DE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0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839200" cy="609600"/>
          </a:xfrm>
        </p:spPr>
        <p:txBody>
          <a:bodyPr>
            <a:normAutofit fontScale="90000"/>
          </a:bodyPr>
          <a:lstStyle/>
          <a:p>
            <a:r>
              <a:rPr lang="de-DE" altLang="de-DE" dirty="0" smtClean="0"/>
              <a:t>2. Süddeutsches </a:t>
            </a:r>
            <a:r>
              <a:rPr lang="de-DE" altLang="de-DE" dirty="0"/>
              <a:t>Freizeitpferdechampionat</a:t>
            </a:r>
            <a:br>
              <a:rPr lang="de-DE" altLang="de-DE" dirty="0"/>
            </a:br>
            <a:endParaRPr lang="de-DE" dirty="0"/>
          </a:p>
        </p:txBody>
      </p:sp>
      <p:pic>
        <p:nvPicPr>
          <p:cNvPr id="151559" name="Picture 7" descr="C:\Users\lwll\Pictures\2018-07-03 Freizeitchampionat 2018\Freizeitchampionat 2018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974528"/>
            <a:ext cx="2880320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5" name="Picture 3" descr="C:\Users\lwll\Pictures\2018-07-03 Freizeitchampionat 2018\Freizeitchampionat 2018 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42410"/>
            <a:ext cx="2880320" cy="181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61" name="Picture 9" descr="C:\Users\lwll\Pictures\2018-07-03 Freizeitchampionat 2018\Freizeitchampionat 2018 0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58" y="597060"/>
            <a:ext cx="2308489" cy="307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95453"/>
            <a:ext cx="3658074" cy="288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" y="3898211"/>
            <a:ext cx="2545498" cy="28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547182"/>
            <a:ext cx="2026543" cy="27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169" y="627899"/>
            <a:ext cx="2651298" cy="32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311" y="4581128"/>
            <a:ext cx="3035829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89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1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18" r:id="rId4" imgW="7182853" imgH="4180952" progId="">
                  <p:embed/>
                </p:oleObj>
              </mc:Choice>
              <mc:Fallback>
                <p:oleObj r:id="rId4" imgW="7182853" imgH="41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-108520" y="100376"/>
            <a:ext cx="7740352" cy="52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360" tIns="44280" rIns="90360" bIns="44280">
            <a:spAutoFit/>
          </a:bodyPr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1pPr>
            <a:lvl2pPr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4pPr>
            <a:lvl5pPr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5000"/>
              <a:buFontTx/>
              <a:buNone/>
            </a:pPr>
            <a:r>
              <a:rPr lang="de-DE" altLang="de-DE" sz="2800" dirty="0" smtClean="0"/>
              <a:t> Süddeutsches Freizeitpferdechampionat</a:t>
            </a:r>
            <a:endParaRPr lang="de-DE" altLang="de-DE" sz="2800" dirty="0"/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539552" y="1412776"/>
            <a:ext cx="792088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1pPr>
            <a:lvl2pPr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4pPr>
            <a:lvl5pPr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9pPr>
          </a:lstStyle>
          <a:p>
            <a:pPr eaLnBrk="1" hangingPunct="1">
              <a:spcBef>
                <a:spcPts val="600"/>
              </a:spcBef>
              <a:buSzPct val="65000"/>
              <a:buFont typeface="Wingdings" pitchFamily="2" charset="2"/>
              <a:buChar char=""/>
            </a:pPr>
            <a:r>
              <a:rPr lang="de-DE" sz="2400" dirty="0" smtClean="0"/>
              <a:t> zusätzliche Möglichkeit für das Absolvieren der Leistungsprüfung für Hengste folgender Rassen: </a:t>
            </a:r>
          </a:p>
          <a:p>
            <a:pPr eaLnBrk="1" hangingPunct="1">
              <a:spcBef>
                <a:spcPts val="600"/>
              </a:spcBef>
              <a:buSzPct val="65000"/>
              <a:buFont typeface="Wingdings" pitchFamily="2" charset="2"/>
              <a:buChar char=""/>
            </a:pPr>
            <a:r>
              <a:rPr lang="de-DE" sz="2400" dirty="0" smtClean="0"/>
              <a:t>Fjordpferd, </a:t>
            </a:r>
            <a:r>
              <a:rPr lang="de-DE" sz="2400" dirty="0" err="1" smtClean="0"/>
              <a:t>Leonharder</a:t>
            </a:r>
            <a:r>
              <a:rPr lang="de-DE" sz="2400" dirty="0" smtClean="0"/>
              <a:t>, </a:t>
            </a:r>
            <a:r>
              <a:rPr lang="de-DE" sz="2400" dirty="0" err="1" smtClean="0"/>
              <a:t>Tinker</a:t>
            </a:r>
            <a:r>
              <a:rPr lang="de-DE" sz="2400" dirty="0" smtClean="0"/>
              <a:t>, </a:t>
            </a:r>
            <a:r>
              <a:rPr lang="de-DE" sz="2400" dirty="0" err="1" smtClean="0"/>
              <a:t>Welsh</a:t>
            </a:r>
            <a:r>
              <a:rPr lang="de-DE" sz="2400" dirty="0" smtClean="0"/>
              <a:t>, </a:t>
            </a:r>
            <a:r>
              <a:rPr lang="de-DE" sz="2400" dirty="0"/>
              <a:t>American </a:t>
            </a:r>
            <a:r>
              <a:rPr lang="de-DE" sz="2400" dirty="0" err="1"/>
              <a:t>Curly</a:t>
            </a:r>
            <a:r>
              <a:rPr lang="de-DE" sz="2400" dirty="0"/>
              <a:t> </a:t>
            </a:r>
            <a:r>
              <a:rPr lang="de-DE" sz="2400" dirty="0" err="1"/>
              <a:t>Horse</a:t>
            </a:r>
            <a:endParaRPr lang="de-DE" sz="2400" dirty="0"/>
          </a:p>
          <a:p>
            <a:pPr eaLnBrk="1" hangingPunct="1">
              <a:spcBef>
                <a:spcPts val="600"/>
              </a:spcBef>
              <a:buSzPct val="65000"/>
            </a:pPr>
            <a:endParaRPr lang="de-DE" sz="2400" dirty="0" smtClean="0"/>
          </a:p>
          <a:p>
            <a:pPr>
              <a:spcBef>
                <a:spcPts val="600"/>
              </a:spcBef>
              <a:buSzPct val="65000"/>
              <a:buFont typeface="Wingdings" pitchFamily="2" charset="2"/>
              <a:buChar char=""/>
            </a:pPr>
            <a:r>
              <a:rPr lang="de-DE" sz="2400" dirty="0"/>
              <a:t>zusätzliche Möglichkeit für das Absolvieren der Leistungsprüfung für </a:t>
            </a:r>
            <a:r>
              <a:rPr lang="de-DE" sz="2400" dirty="0" smtClean="0"/>
              <a:t>Stuten </a:t>
            </a:r>
            <a:r>
              <a:rPr lang="de-DE" sz="2400" dirty="0"/>
              <a:t>folgender Rassen: </a:t>
            </a:r>
            <a:endParaRPr lang="de-DE" sz="2400" dirty="0" smtClean="0"/>
          </a:p>
          <a:p>
            <a:pPr>
              <a:spcBef>
                <a:spcPts val="600"/>
              </a:spcBef>
              <a:buSzPct val="65000"/>
              <a:buFont typeface="Wingdings" pitchFamily="2" charset="2"/>
              <a:buChar char=""/>
            </a:pPr>
            <a:r>
              <a:rPr lang="de-DE" sz="2400" dirty="0" smtClean="0"/>
              <a:t> </a:t>
            </a:r>
            <a:r>
              <a:rPr lang="de-DE" sz="2400" dirty="0" err="1" smtClean="0"/>
              <a:t>Connemara</a:t>
            </a:r>
            <a:r>
              <a:rPr lang="de-DE" sz="2400" dirty="0" smtClean="0"/>
              <a:t>, New </a:t>
            </a:r>
            <a:r>
              <a:rPr lang="de-DE" sz="2400" dirty="0" err="1" smtClean="0"/>
              <a:t>Forest</a:t>
            </a:r>
            <a:r>
              <a:rPr lang="de-DE" sz="2400" dirty="0" smtClean="0"/>
              <a:t>, </a:t>
            </a:r>
            <a:r>
              <a:rPr lang="de-DE" sz="2400" dirty="0" err="1" smtClean="0"/>
              <a:t>Welsh</a:t>
            </a:r>
            <a:r>
              <a:rPr lang="de-DE" sz="2400" dirty="0" smtClean="0"/>
              <a:t>, Fjordpferd, </a:t>
            </a:r>
            <a:r>
              <a:rPr lang="de-DE" sz="2400" dirty="0" err="1" smtClean="0"/>
              <a:t>Leonharder</a:t>
            </a:r>
            <a:r>
              <a:rPr lang="de-DE" sz="2400" dirty="0" smtClean="0"/>
              <a:t>, </a:t>
            </a:r>
            <a:r>
              <a:rPr lang="de-DE" sz="2400" dirty="0" err="1" smtClean="0"/>
              <a:t>Tinker</a:t>
            </a:r>
            <a:r>
              <a:rPr lang="de-DE" sz="2400" dirty="0" smtClean="0"/>
              <a:t>, American </a:t>
            </a:r>
            <a:r>
              <a:rPr lang="de-DE" sz="2400" dirty="0" err="1" smtClean="0"/>
              <a:t>Curly</a:t>
            </a:r>
            <a:r>
              <a:rPr lang="de-DE" sz="2400" dirty="0" smtClean="0"/>
              <a:t> </a:t>
            </a:r>
            <a:r>
              <a:rPr lang="de-DE" sz="2400" dirty="0" err="1" smtClean="0"/>
              <a:t>Horse</a:t>
            </a:r>
            <a:r>
              <a:rPr lang="de-DE" sz="2400" dirty="0" smtClean="0"/>
              <a:t>, </a:t>
            </a:r>
            <a:r>
              <a:rPr lang="de-DE" sz="2400" dirty="0" err="1" smtClean="0"/>
              <a:t>Huzulenpferd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52766287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AGS Hengstverzeichnis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</a:t>
            </a:r>
            <a:r>
              <a:rPr lang="de-DE" dirty="0" smtClean="0">
                <a:hlinkClick r:id="rId2"/>
              </a:rPr>
              <a:t>www.deutsches-sportpferd.de/de/hengste.html</a:t>
            </a:r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1"/>
            <a:ext cx="9144000" cy="44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6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1" y="908720"/>
            <a:ext cx="9304421" cy="4176464"/>
          </a:xfrm>
        </p:spPr>
      </p:pic>
    </p:spTree>
    <p:extLst>
      <p:ext uri="{BB962C8B-B14F-4D97-AF65-F5344CB8AC3E}">
        <p14:creationId xmlns:p14="http://schemas.microsoft.com/office/powerpoint/2010/main" val="3643349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mit Pfeil 7"/>
          <p:cNvCxnSpPr/>
          <p:nvPr/>
        </p:nvCxnSpPr>
        <p:spPr bwMode="auto">
          <a:xfrm>
            <a:off x="1619672" y="2564904"/>
            <a:ext cx="1080120" cy="3024336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" y="620688"/>
            <a:ext cx="8796239" cy="4752528"/>
          </a:xfrm>
        </p:spPr>
      </p:pic>
    </p:spTree>
    <p:extLst>
      <p:ext uri="{BB962C8B-B14F-4D97-AF65-F5344CB8AC3E}">
        <p14:creationId xmlns:p14="http://schemas.microsoft.com/office/powerpoint/2010/main" val="145598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" y="1124744"/>
            <a:ext cx="9381806" cy="4320480"/>
          </a:xfrm>
        </p:spPr>
      </p:pic>
    </p:spTree>
    <p:extLst>
      <p:ext uri="{BB962C8B-B14F-4D97-AF65-F5344CB8AC3E}">
        <p14:creationId xmlns:p14="http://schemas.microsoft.com/office/powerpoint/2010/main" val="28494236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" y="764704"/>
            <a:ext cx="907619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28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0" name="Photo Editor Photo" r:id="rId4" imgW="7182853" imgH="4180952" progId="MSPhotoEd.3">
                  <p:embed/>
                </p:oleObj>
              </mc:Choice>
              <mc:Fallback>
                <p:oleObj name="Photo Editor Photo" r:id="rId4" imgW="7182853" imgH="418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503488" y="76200"/>
            <a:ext cx="3771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62" tIns="44438" rIns="90462" bIns="44438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>
                <a:solidFill>
                  <a:schemeClr val="tx2"/>
                </a:solidFill>
              </a:rPr>
              <a:t>Spezialpferderassen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817611" y="749961"/>
            <a:ext cx="3744416" cy="548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62" tIns="44438" rIns="90462" bIns="44438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err="1">
                <a:solidFill>
                  <a:schemeClr val="tx2"/>
                </a:solidFill>
              </a:rPr>
              <a:t>Achal</a:t>
            </a: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err="1">
                <a:solidFill>
                  <a:schemeClr val="tx2"/>
                </a:solidFill>
              </a:rPr>
              <a:t>Tekkiner</a:t>
            </a:r>
            <a:endParaRPr lang="de-DE" altLang="de-DE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err="1">
                <a:solidFill>
                  <a:schemeClr val="tx2"/>
                </a:solidFill>
              </a:rPr>
              <a:t>Aegidienberger</a:t>
            </a:r>
            <a:endParaRPr lang="de-DE" altLang="de-DE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err="1">
                <a:solidFill>
                  <a:schemeClr val="tx2"/>
                </a:solidFill>
              </a:rPr>
              <a:t>Appaloosa</a:t>
            </a:r>
            <a:endParaRPr lang="de-DE" altLang="de-DE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Andalusier</a:t>
            </a: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Anglo-</a:t>
            </a:r>
            <a:r>
              <a:rPr lang="de-DE" altLang="de-DE" sz="1600" b="1" dirty="0" err="1">
                <a:solidFill>
                  <a:schemeClr val="tx2"/>
                </a:solidFill>
              </a:rPr>
              <a:t>Kabardiner</a:t>
            </a:r>
            <a:endParaRPr lang="de-DE" altLang="de-DE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American </a:t>
            </a:r>
            <a:r>
              <a:rPr lang="de-DE" altLang="de-DE" sz="1600" b="1" dirty="0" err="1">
                <a:solidFill>
                  <a:schemeClr val="tx2"/>
                </a:solidFill>
              </a:rPr>
              <a:t>Curly</a:t>
            </a: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err="1">
                <a:solidFill>
                  <a:schemeClr val="tx2"/>
                </a:solidFill>
              </a:rPr>
              <a:t>Horse</a:t>
            </a:r>
            <a:endParaRPr lang="de-DE" altLang="de-DE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American </a:t>
            </a:r>
            <a:r>
              <a:rPr lang="de-DE" altLang="de-DE" sz="1600" b="1" dirty="0" err="1">
                <a:solidFill>
                  <a:schemeClr val="tx2"/>
                </a:solidFill>
              </a:rPr>
              <a:t>Miniature</a:t>
            </a: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err="1">
                <a:solidFill>
                  <a:schemeClr val="tx2"/>
                </a:solidFill>
              </a:rPr>
              <a:t>Horse</a:t>
            </a:r>
            <a:endParaRPr lang="de-DE" altLang="de-DE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American </a:t>
            </a:r>
            <a:r>
              <a:rPr lang="de-DE" altLang="de-DE" sz="1600" b="1" dirty="0" err="1">
                <a:solidFill>
                  <a:schemeClr val="tx2"/>
                </a:solidFill>
              </a:rPr>
              <a:t>Quarter</a:t>
            </a: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err="1">
                <a:solidFill>
                  <a:schemeClr val="tx2"/>
                </a:solidFill>
              </a:rPr>
              <a:t>Horse</a:t>
            </a:r>
            <a:endParaRPr lang="de-DE" altLang="de-DE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err="1">
                <a:solidFill>
                  <a:schemeClr val="tx2"/>
                </a:solidFill>
              </a:rPr>
              <a:t>Ardenner</a:t>
            </a:r>
            <a:endParaRPr lang="de-DE" altLang="de-DE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Camargue</a:t>
            </a: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err="1">
                <a:solidFill>
                  <a:schemeClr val="tx2"/>
                </a:solidFill>
              </a:rPr>
              <a:t>Criollo</a:t>
            </a:r>
            <a:endParaRPr lang="de-DE" altLang="de-DE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smtClean="0">
                <a:solidFill>
                  <a:schemeClr val="tx2"/>
                </a:solidFill>
              </a:rPr>
              <a:t>Missouri </a:t>
            </a:r>
            <a:r>
              <a:rPr lang="de-DE" altLang="de-DE" sz="1600" b="1" dirty="0" err="1" smtClean="0">
                <a:solidFill>
                  <a:schemeClr val="tx2"/>
                </a:solidFill>
              </a:rPr>
              <a:t>Foxtrotter</a:t>
            </a:r>
            <a:endParaRPr lang="de-DE" altLang="de-DE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Freiberger</a:t>
            </a: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smtClean="0">
                <a:solidFill>
                  <a:schemeClr val="tx2"/>
                </a:solidFill>
              </a:rPr>
              <a:t>Friesenpferd</a:t>
            </a:r>
            <a:endParaRPr lang="de-DE" altLang="de-DE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err="1" smtClean="0">
                <a:solidFill>
                  <a:schemeClr val="tx2"/>
                </a:solidFill>
              </a:rPr>
              <a:t>Gidran</a:t>
            </a:r>
            <a:endParaRPr lang="de-DE" altLang="de-DE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Huzule</a:t>
            </a: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err="1">
                <a:solidFill>
                  <a:schemeClr val="tx2"/>
                </a:solidFill>
              </a:rPr>
              <a:t>Kabardiner</a:t>
            </a:r>
            <a:endParaRPr lang="de-DE" altLang="de-DE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err="1">
                <a:solidFill>
                  <a:schemeClr val="tx2"/>
                </a:solidFill>
              </a:rPr>
              <a:t>Karabagh</a:t>
            </a:r>
            <a:endParaRPr lang="de-DE" altLang="de-DE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err="1">
                <a:solidFill>
                  <a:schemeClr val="tx2"/>
                </a:solidFill>
              </a:rPr>
              <a:t>Knabstrupper</a:t>
            </a:r>
            <a:endParaRPr lang="de-DE" altLang="de-DE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err="1">
                <a:solidFill>
                  <a:schemeClr val="tx2"/>
                </a:solidFill>
              </a:rPr>
              <a:t>Konik</a:t>
            </a:r>
            <a:endParaRPr lang="de-DE" altLang="de-DE" sz="1600" b="1" dirty="0">
              <a:solidFill>
                <a:schemeClr val="tx2"/>
              </a:solidFill>
            </a:endParaRP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4716016" y="479117"/>
            <a:ext cx="3399423" cy="575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62" tIns="44438" rIns="90462" bIns="44438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None/>
            </a:pPr>
            <a:endParaRPr lang="de-DE" altLang="de-DE" sz="1600" b="1" dirty="0"/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/>
              <a:t> </a:t>
            </a:r>
            <a:r>
              <a:rPr lang="de-DE" altLang="de-DE" sz="1600" b="1" dirty="0" err="1">
                <a:solidFill>
                  <a:schemeClr val="tx2"/>
                </a:solidFill>
              </a:rPr>
              <a:t>Leutstettener</a:t>
            </a:r>
            <a:r>
              <a:rPr lang="de-DE" altLang="de-DE" sz="1600" b="1" dirty="0">
                <a:solidFill>
                  <a:schemeClr val="tx2"/>
                </a:solidFill>
              </a:rPr>
              <a:t> Pferd</a:t>
            </a: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Lipizzaner</a:t>
            </a: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err="1">
                <a:solidFill>
                  <a:schemeClr val="tx2"/>
                </a:solidFill>
              </a:rPr>
              <a:t>Lusitano</a:t>
            </a:r>
            <a:endParaRPr lang="de-DE" altLang="de-DE" sz="1600" b="1" dirty="0"/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/>
              <a:t> </a:t>
            </a:r>
            <a:r>
              <a:rPr lang="de-DE" altLang="de-DE" sz="1600" b="1" dirty="0" err="1" smtClean="0"/>
              <a:t>Merens</a:t>
            </a:r>
            <a:endParaRPr lang="de-DE" altLang="de-DE" sz="1600" b="1" dirty="0" smtClean="0"/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/>
              <a:t> </a:t>
            </a:r>
            <a:r>
              <a:rPr lang="de-DE" altLang="de-DE" sz="1600" b="1" dirty="0" smtClean="0"/>
              <a:t>Noriker</a:t>
            </a:r>
            <a:endParaRPr lang="de-DE" altLang="de-DE" sz="1600" b="1" dirty="0"/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/>
              <a:t> </a:t>
            </a:r>
            <a:r>
              <a:rPr lang="de-DE" altLang="de-DE" sz="1600" b="1" dirty="0" err="1"/>
              <a:t>Orlow</a:t>
            </a:r>
            <a:r>
              <a:rPr lang="de-DE" altLang="de-DE" sz="1600" b="1" dirty="0"/>
              <a:t> Traber</a:t>
            </a: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/>
              <a:t> Paint </a:t>
            </a:r>
            <a:r>
              <a:rPr lang="de-DE" altLang="de-DE" sz="1600" b="1" dirty="0" err="1" smtClean="0"/>
              <a:t>Horse</a:t>
            </a:r>
            <a:endParaRPr lang="de-DE" altLang="de-DE" sz="1600" b="1" dirty="0" smtClean="0"/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 smtClean="0"/>
              <a:t> Palomino</a:t>
            </a: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/>
              <a:t> Paso </a:t>
            </a:r>
            <a:r>
              <a:rPr lang="de-DE" altLang="de-DE" sz="1600" b="1" dirty="0" err="1"/>
              <a:t>Iberoamericano</a:t>
            </a:r>
            <a:endParaRPr lang="de-DE" altLang="de-DE" sz="1600" b="1" dirty="0"/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 smtClean="0"/>
              <a:t> Paso </a:t>
            </a:r>
            <a:r>
              <a:rPr lang="de-DE" altLang="de-DE" sz="1600" b="1" dirty="0" err="1"/>
              <a:t>Fino</a:t>
            </a:r>
            <a:endParaRPr lang="de-DE" altLang="de-DE" sz="1600" b="1" dirty="0"/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/>
              <a:t> Paso </a:t>
            </a:r>
            <a:r>
              <a:rPr lang="de-DE" altLang="de-DE" sz="1600" b="1" dirty="0" err="1"/>
              <a:t>Peruano</a:t>
            </a:r>
            <a:endParaRPr lang="de-DE" altLang="de-DE" sz="1600" b="1" dirty="0"/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 smtClean="0"/>
              <a:t> Paso </a:t>
            </a:r>
            <a:r>
              <a:rPr lang="de-DE" altLang="de-DE" sz="1600" b="1" dirty="0"/>
              <a:t>Pferd</a:t>
            </a: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 smtClean="0"/>
              <a:t> </a:t>
            </a:r>
            <a:r>
              <a:rPr lang="de-DE" altLang="de-DE" sz="1600" b="1" dirty="0" err="1"/>
              <a:t>Percheron</a:t>
            </a:r>
            <a:endParaRPr lang="de-DE" altLang="de-DE" sz="1600" b="1" dirty="0"/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 smtClean="0"/>
              <a:t> Pony </a:t>
            </a:r>
            <a:r>
              <a:rPr lang="de-DE" altLang="de-DE" sz="1600" b="1" dirty="0" err="1" smtClean="0"/>
              <a:t>of</a:t>
            </a:r>
            <a:r>
              <a:rPr lang="de-DE" altLang="de-DE" sz="1600" b="1" dirty="0" smtClean="0"/>
              <a:t> </a:t>
            </a:r>
            <a:r>
              <a:rPr lang="de-DE" altLang="de-DE" sz="1600" b="1" dirty="0" err="1" smtClean="0"/>
              <a:t>the</a:t>
            </a:r>
            <a:r>
              <a:rPr lang="de-DE" altLang="de-DE" sz="1600" b="1" dirty="0" smtClean="0"/>
              <a:t> </a:t>
            </a:r>
            <a:r>
              <a:rPr lang="de-DE" altLang="de-DE" sz="1600" b="1" dirty="0" err="1" smtClean="0"/>
              <a:t>Americas</a:t>
            </a:r>
            <a:endParaRPr lang="de-DE" altLang="de-DE" sz="1600" b="1" dirty="0"/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 smtClean="0"/>
              <a:t> Pura </a:t>
            </a:r>
            <a:r>
              <a:rPr lang="de-DE" altLang="de-DE" sz="1600" b="1" dirty="0"/>
              <a:t>Raza </a:t>
            </a:r>
            <a:r>
              <a:rPr lang="de-DE" altLang="de-DE" sz="1600" b="1" dirty="0" err="1" smtClean="0"/>
              <a:t>Espanola</a:t>
            </a:r>
            <a:endParaRPr lang="de-DE" altLang="de-DE" sz="1600" b="1" dirty="0"/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 smtClean="0"/>
              <a:t> </a:t>
            </a:r>
            <a:r>
              <a:rPr lang="de-DE" altLang="de-DE" sz="1600" b="1" dirty="0" err="1" smtClean="0"/>
              <a:t>Tersker</a:t>
            </a:r>
            <a:endParaRPr lang="de-DE" altLang="de-DE" sz="1600" b="1" dirty="0"/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/>
              <a:t> </a:t>
            </a:r>
            <a:r>
              <a:rPr lang="de-DE" altLang="de-DE" sz="1600" b="1" dirty="0" err="1"/>
              <a:t>Tinker</a:t>
            </a:r>
            <a:endParaRPr lang="de-DE" altLang="de-DE" sz="1600" b="1" dirty="0"/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/>
              <a:t> </a:t>
            </a:r>
            <a:r>
              <a:rPr lang="de-DE" altLang="de-DE" sz="1600" b="1" dirty="0" err="1"/>
              <a:t>Warlander</a:t>
            </a:r>
            <a:endParaRPr lang="de-DE" altLang="de-DE" sz="1600" b="1" dirty="0"/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r>
              <a:rPr lang="de-DE" altLang="de-DE" sz="1600" b="1" dirty="0"/>
              <a:t> etc</a:t>
            </a:r>
            <a:r>
              <a:rPr lang="de-DE" altLang="de-DE" sz="1600" b="1" dirty="0" smtClean="0"/>
              <a:t>.</a:t>
            </a:r>
          </a:p>
          <a:p>
            <a:pPr eaLnBrk="1" hangingPunct="1">
              <a:spcBef>
                <a:spcPct val="10000"/>
              </a:spcBef>
              <a:buClrTx/>
              <a:buSzTx/>
              <a:buFont typeface="Wingdings" pitchFamily="2" charset="2"/>
              <a:buChar char="Ø"/>
            </a:pPr>
            <a:endParaRPr lang="de-DE" altLang="de-DE"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1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18" r:id="rId4" imgW="7182853" imgH="4180952" progId="">
                  <p:embed/>
                </p:oleObj>
              </mc:Choice>
              <mc:Fallback>
                <p:oleObj r:id="rId4" imgW="7182853" imgH="41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3222464" y="44450"/>
            <a:ext cx="2699072" cy="52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360" tIns="44280" rIns="90360" bIns="44280">
            <a:spAutoFit/>
          </a:bodyPr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1pPr>
            <a:lvl2pPr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4pPr>
            <a:lvl5pPr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5000"/>
              <a:buFontTx/>
              <a:buNone/>
            </a:pPr>
            <a:r>
              <a:rPr lang="de-DE" altLang="de-DE" sz="2800" dirty="0" smtClean="0"/>
              <a:t>Ausblick 2020</a:t>
            </a:r>
            <a:endParaRPr lang="de-DE" altLang="de-DE" sz="2800" dirty="0"/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0" y="908720"/>
            <a:ext cx="878497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1pPr>
            <a:lvl2pPr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4pPr>
            <a:lvl5pPr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1200"/>
              </a:spcAft>
              <a:buSzPct val="65000"/>
              <a:buFont typeface="Wingdings" panose="05000000000000000000" pitchFamily="2" charset="2"/>
              <a:buChar char="Ø"/>
            </a:pPr>
            <a:r>
              <a:rPr lang="de-DE" altLang="de-DE" sz="2400" dirty="0" smtClean="0"/>
              <a:t>AGS-Hengstverzeichnis fertig stellen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SzPct val="65000"/>
              <a:buFont typeface="Wingdings" panose="05000000000000000000" pitchFamily="2" charset="2"/>
              <a:buChar char="Ø"/>
            </a:pPr>
            <a:r>
              <a:rPr lang="de-DE" altLang="de-DE" sz="2400" dirty="0" smtClean="0"/>
              <a:t>Delegiertenversammlung am 05.04.2020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SzPct val="65000"/>
              <a:buFont typeface="Wingdings" panose="05000000000000000000" pitchFamily="2" charset="2"/>
              <a:buChar char="Ø"/>
            </a:pPr>
            <a:r>
              <a:rPr lang="de-DE" altLang="de-DE" sz="2400" dirty="0" smtClean="0"/>
              <a:t>Landesschau am 21.06.2020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SzPct val="65000"/>
              <a:buFont typeface="Wingdings" panose="05000000000000000000" pitchFamily="2" charset="2"/>
              <a:buChar char="Ø"/>
            </a:pPr>
            <a:r>
              <a:rPr lang="de-DE" altLang="de-DE" sz="2400" dirty="0" smtClean="0"/>
              <a:t>Süddeutsches Freizeitpferdechampionat in München- Riem am 27.06.2020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SzPct val="65000"/>
              <a:buFont typeface="Wingdings" panose="05000000000000000000" pitchFamily="2" charset="2"/>
              <a:buChar char="Ø"/>
            </a:pPr>
            <a:r>
              <a:rPr lang="de-DE" altLang="de-DE" sz="2400" dirty="0" smtClean="0"/>
              <a:t>Zentrales Landwirtschaftsfest vom 19.09- 27.09.2020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SzPct val="65000"/>
              <a:buFont typeface="Wingdings" panose="05000000000000000000" pitchFamily="2" charset="2"/>
              <a:buChar char="Ø"/>
            </a:pPr>
            <a:r>
              <a:rPr lang="de-DE" altLang="de-DE" sz="2400" dirty="0" smtClean="0"/>
              <a:t>22.09. Prämierungstag der Pferde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SzPct val="65000"/>
              <a:buFont typeface="Wingdings" panose="05000000000000000000" pitchFamily="2" charset="2"/>
              <a:buChar char="Ø"/>
            </a:pPr>
            <a:r>
              <a:rPr lang="de-DE" altLang="de-DE" sz="2400" dirty="0" smtClean="0"/>
              <a:t>Internationale Grüne Woche Berlin 2021 für die Rassen Schwarzwälder Kaltblut und </a:t>
            </a:r>
            <a:r>
              <a:rPr lang="de-DE" altLang="de-DE" sz="2400" dirty="0" err="1" smtClean="0"/>
              <a:t>Rheinsich</a:t>
            </a:r>
            <a:r>
              <a:rPr lang="de-DE" altLang="de-DE" sz="2400" dirty="0" smtClean="0"/>
              <a:t>- 	Deutsches Kaltblut</a:t>
            </a:r>
          </a:p>
          <a:p>
            <a:pPr>
              <a:spcBef>
                <a:spcPts val="600"/>
              </a:spcBef>
              <a:buSzPct val="65000"/>
              <a:buFont typeface="Wingdings" pitchFamily="2" charset="2"/>
              <a:buChar char=""/>
            </a:pPr>
            <a:endParaRPr lang="de-DE" altLang="de-DE" sz="2400" dirty="0"/>
          </a:p>
          <a:p>
            <a:pPr eaLnBrk="1" hangingPunct="1">
              <a:spcBef>
                <a:spcPts val="600"/>
              </a:spcBef>
              <a:buSzPct val="65000"/>
              <a:buFont typeface="Wingdings" pitchFamily="2" charset="2"/>
              <a:buChar char=""/>
            </a:pPr>
            <a:endParaRPr lang="de-DE" altLang="de-DE" sz="2400" dirty="0" smtClean="0"/>
          </a:p>
          <a:p>
            <a:pPr eaLnBrk="1" hangingPunct="1">
              <a:spcBef>
                <a:spcPts val="600"/>
              </a:spcBef>
              <a:buSzPct val="65000"/>
              <a:buFont typeface="Wingdings" pitchFamily="2" charset="2"/>
              <a:buChar char=""/>
            </a:pPr>
            <a:endParaRPr lang="de-DE" altLang="de-DE" sz="2400" dirty="0"/>
          </a:p>
          <a:p>
            <a:pPr eaLnBrk="1" hangingPunct="1">
              <a:spcBef>
                <a:spcPts val="600"/>
              </a:spcBef>
              <a:buSzPct val="65000"/>
              <a:buFont typeface="Wingdings" pitchFamily="2" charset="2"/>
              <a:buNone/>
            </a:pPr>
            <a:endParaRPr lang="de-DE" altLang="de-DE" sz="2400" dirty="0"/>
          </a:p>
          <a:p>
            <a:pPr eaLnBrk="1" hangingPunct="1">
              <a:spcBef>
                <a:spcPts val="600"/>
              </a:spcBef>
              <a:buClrTx/>
              <a:buSzPct val="65000"/>
              <a:buFontTx/>
              <a:buNone/>
            </a:pPr>
            <a:endParaRPr lang="de-DE" altLang="de-DE" sz="2400" dirty="0"/>
          </a:p>
        </p:txBody>
      </p:sp>
    </p:spTree>
    <p:extLst>
      <p:ext uri="{BB962C8B-B14F-4D97-AF65-F5344CB8AC3E}">
        <p14:creationId xmlns:p14="http://schemas.microsoft.com/office/powerpoint/2010/main" val="274716563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043595" y="2420888"/>
            <a:ext cx="4587537" cy="52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360" tIns="44280" rIns="90360" bIns="44280">
            <a:spAutoFit/>
          </a:bodyPr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1pPr>
            <a:lvl2pPr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4pPr>
            <a:lvl5pPr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5000"/>
              <a:buFontTx/>
              <a:buNone/>
            </a:pPr>
            <a:r>
              <a:rPr lang="de-DE" altLang="de-DE" sz="2800" dirty="0" smtClean="0"/>
              <a:t>Vorläufige Termine 2020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41938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980728"/>
            <a:ext cx="7696200" cy="1471424"/>
          </a:xfrm>
        </p:spPr>
        <p:txBody>
          <a:bodyPr/>
          <a:lstStyle/>
          <a:p>
            <a:pPr eaLnBrk="1" hangingPunct="1"/>
            <a:r>
              <a:rPr lang="de-DE" altLang="de-DE" sz="4000" i="1" dirty="0" smtClean="0"/>
              <a:t>Vielen Dank für Ihre </a:t>
            </a:r>
            <a:r>
              <a:rPr lang="de-DE" altLang="de-DE" sz="4000" i="1" dirty="0"/>
              <a:t/>
            </a:r>
            <a:br>
              <a:rPr lang="de-DE" altLang="de-DE" sz="4000" i="1" dirty="0"/>
            </a:br>
            <a:r>
              <a:rPr lang="de-DE" altLang="de-DE" sz="4000" i="1" dirty="0" smtClean="0"/>
              <a:t>Aufmerksamkeit!</a:t>
            </a:r>
          </a:p>
        </p:txBody>
      </p:sp>
      <p:graphicFrame>
        <p:nvGraphicFramePr>
          <p:cNvPr id="40963" name="Object 4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8" name="Photo Editor Photo" r:id="rId4" imgW="7182853" imgH="4180952" progId="MSPhotoEd.3">
                  <p:embed/>
                </p:oleObj>
              </mc:Choice>
              <mc:Fallback>
                <p:oleObj name="Photo Editor Photo" r:id="rId4" imgW="7182853" imgH="418095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59" y="2267928"/>
            <a:ext cx="5726653" cy="423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89" name="Photo Editor Photo" r:id="rId4" imgW="7182853" imgH="4180952" progId="MSPhotoEd.3">
                  <p:embed/>
                </p:oleObj>
              </mc:Choice>
              <mc:Fallback>
                <p:oleObj name="Photo Editor Photo" r:id="rId4" imgW="7182853" imgH="41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494189" y="76200"/>
            <a:ext cx="1790502" cy="52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62" tIns="44438" rIns="90462" bIns="44438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 dirty="0" smtClean="0">
                <a:solidFill>
                  <a:schemeClr val="tx2"/>
                </a:solidFill>
              </a:rPr>
              <a:t>Statistik </a:t>
            </a:r>
            <a:endParaRPr lang="de-DE" altLang="de-DE" sz="2800" dirty="0">
              <a:solidFill>
                <a:schemeClr val="tx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	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8136904" cy="5472608"/>
          </a:xfrm>
        </p:spPr>
        <p:txBody>
          <a:bodyPr numCol="1" anchor="t"/>
          <a:lstStyle/>
          <a:p>
            <a:pPr algn="l"/>
            <a:endParaRPr lang="de-DE" sz="2800" dirty="0"/>
          </a:p>
          <a:p>
            <a:pPr algn="l"/>
            <a:r>
              <a:rPr lang="de-DE" sz="2800" dirty="0" smtClean="0">
                <a:solidFill>
                  <a:schemeClr val="tx1"/>
                </a:solidFill>
              </a:rPr>
              <a:t>Mitgliederanzahl </a:t>
            </a:r>
            <a:r>
              <a:rPr lang="de-DE" sz="2800" dirty="0">
                <a:solidFill>
                  <a:schemeClr val="tx1"/>
                </a:solidFill>
              </a:rPr>
              <a:t>zum </a:t>
            </a:r>
            <a:r>
              <a:rPr lang="de-DE" sz="2800" dirty="0" smtClean="0">
                <a:solidFill>
                  <a:schemeClr val="tx1"/>
                </a:solidFill>
              </a:rPr>
              <a:t>01.01.2020:</a:t>
            </a:r>
            <a:r>
              <a:rPr lang="de-DE" sz="2800" b="1" dirty="0" smtClean="0">
                <a:solidFill>
                  <a:srgbClr val="FF0000"/>
                </a:solidFill>
              </a:rPr>
              <a:t>1324</a:t>
            </a:r>
          </a:p>
          <a:p>
            <a:r>
              <a:rPr lang="de-DE" sz="2800" dirty="0" smtClean="0">
                <a:solidFill>
                  <a:schemeClr val="tx1"/>
                </a:solidFill>
              </a:rPr>
              <a:t>(01.01.2019: 1467)</a:t>
            </a:r>
            <a:endParaRPr lang="de-DE" sz="1600" dirty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r>
              <a:rPr lang="de-DE" sz="2800" dirty="0" smtClean="0">
                <a:solidFill>
                  <a:schemeClr val="tx1"/>
                </a:solidFill>
              </a:rPr>
              <a:t>Mitglieder </a:t>
            </a:r>
            <a:r>
              <a:rPr lang="de-DE" sz="2800" dirty="0">
                <a:solidFill>
                  <a:schemeClr val="tx1"/>
                </a:solidFill>
              </a:rPr>
              <a:t>im Spezialrassenverband zum </a:t>
            </a:r>
            <a:r>
              <a:rPr lang="de-DE" sz="2800" dirty="0" smtClean="0">
                <a:solidFill>
                  <a:schemeClr val="tx1"/>
                </a:solidFill>
              </a:rPr>
              <a:t>01.01.2020: </a:t>
            </a:r>
            <a:r>
              <a:rPr lang="de-DE" sz="2800" b="1" dirty="0" smtClean="0">
                <a:solidFill>
                  <a:srgbClr val="FF0000"/>
                </a:solidFill>
              </a:rPr>
              <a:t>99</a:t>
            </a: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r>
              <a:rPr lang="de-DE" sz="2800" dirty="0" smtClean="0">
                <a:solidFill>
                  <a:schemeClr val="tx1"/>
                </a:solidFill>
              </a:rPr>
              <a:t>Derzeit werden </a:t>
            </a:r>
            <a:r>
              <a:rPr lang="de-DE" sz="2800" dirty="0" smtClean="0">
                <a:solidFill>
                  <a:srgbClr val="FF0000"/>
                </a:solidFill>
              </a:rPr>
              <a:t>75</a:t>
            </a:r>
            <a:r>
              <a:rPr lang="de-DE" sz="2800" dirty="0" smtClean="0">
                <a:solidFill>
                  <a:schemeClr val="tx1"/>
                </a:solidFill>
              </a:rPr>
              <a:t> Pferderassen betreut.</a:t>
            </a:r>
          </a:p>
          <a:p>
            <a:r>
              <a:rPr lang="de-DE" sz="2800" dirty="0" smtClean="0">
                <a:solidFill>
                  <a:schemeClr val="tx1"/>
                </a:solidFill>
              </a:rPr>
              <a:t>Davon </a:t>
            </a:r>
            <a:r>
              <a:rPr lang="de-DE" sz="2800" dirty="0" smtClean="0">
                <a:solidFill>
                  <a:srgbClr val="FF0000"/>
                </a:solidFill>
              </a:rPr>
              <a:t>8</a:t>
            </a:r>
            <a:r>
              <a:rPr lang="de-DE" sz="2800" dirty="0" smtClean="0">
                <a:solidFill>
                  <a:schemeClr val="tx1"/>
                </a:solidFill>
              </a:rPr>
              <a:t> Kaltblutrassen, </a:t>
            </a:r>
            <a:r>
              <a:rPr lang="de-DE" sz="2800" dirty="0" smtClean="0">
                <a:solidFill>
                  <a:srgbClr val="FF0000"/>
                </a:solidFill>
              </a:rPr>
              <a:t>18</a:t>
            </a:r>
            <a:r>
              <a:rPr lang="de-DE" sz="2800" dirty="0" smtClean="0">
                <a:solidFill>
                  <a:schemeClr val="tx1"/>
                </a:solidFill>
              </a:rPr>
              <a:t> Ponyrassen und </a:t>
            </a:r>
            <a:r>
              <a:rPr lang="de-DE" sz="2800" dirty="0" smtClean="0">
                <a:solidFill>
                  <a:srgbClr val="FF0000"/>
                </a:solidFill>
              </a:rPr>
              <a:t>49</a:t>
            </a:r>
            <a:r>
              <a:rPr lang="de-DE" sz="2800" dirty="0" smtClean="0">
                <a:solidFill>
                  <a:schemeClr val="tx1"/>
                </a:solidFill>
              </a:rPr>
              <a:t> Spezialpferderassen</a:t>
            </a:r>
            <a:r>
              <a:rPr lang="de-DE" sz="2800" dirty="0" smtClean="0"/>
              <a:t>.</a:t>
            </a:r>
          </a:p>
          <a:p>
            <a:pPr algn="l"/>
            <a:endParaRPr lang="de-DE" sz="2800" dirty="0">
              <a:solidFill>
                <a:srgbClr val="C00000"/>
              </a:solidFill>
            </a:endParaRPr>
          </a:p>
          <a:p>
            <a:endParaRPr lang="de-DE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8076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Mitglieder nach Rasse (Gesamt 1324) </a:t>
            </a:r>
            <a:endParaRPr lang="de-DE" dirty="0"/>
          </a:p>
        </p:txBody>
      </p:sp>
      <p:pic>
        <p:nvPicPr>
          <p:cNvPr id="151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88001"/>
            <a:ext cx="7992888" cy="61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33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44016" y="0"/>
            <a:ext cx="9468544" cy="609600"/>
          </a:xfrm>
        </p:spPr>
        <p:txBody>
          <a:bodyPr/>
          <a:lstStyle/>
          <a:p>
            <a:r>
              <a:rPr lang="de-DE" dirty="0" smtClean="0"/>
              <a:t>Züchter der Spezialrassen (ca.30% vom BZVKS) </a:t>
            </a:r>
            <a:endParaRPr lang="de-DE" dirty="0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8491"/>
            <a:ext cx="884338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11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00" name="Photo Editor Photo" r:id="rId4" imgW="7182853" imgH="4180952" progId="MSPhotoEd.3">
                  <p:embed/>
                </p:oleObj>
              </mc:Choice>
              <mc:Fallback>
                <p:oleObj name="Photo Editor Photo" r:id="rId4" imgW="7182853" imgH="41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80"/>
          <p:cNvSpPr txBox="1">
            <a:spLocks noChangeArrowheads="1"/>
          </p:cNvSpPr>
          <p:nvPr/>
        </p:nvSpPr>
        <p:spPr bwMode="auto">
          <a:xfrm>
            <a:off x="0" y="76200"/>
            <a:ext cx="8244408" cy="52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62" tIns="44438" rIns="90462" bIns="44438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 dirty="0">
                <a:solidFill>
                  <a:schemeClr val="tx2"/>
                </a:solidFill>
              </a:rPr>
              <a:t>Eingetragene Stuten zum 31.12</a:t>
            </a:r>
            <a:r>
              <a:rPr lang="de-DE" altLang="de-DE" sz="2800" dirty="0" smtClean="0">
                <a:solidFill>
                  <a:schemeClr val="tx2"/>
                </a:solidFill>
              </a:rPr>
              <a:t>.</a:t>
            </a:r>
            <a:endParaRPr lang="de-DE" altLang="de-DE" sz="2800" dirty="0">
              <a:solidFill>
                <a:schemeClr val="tx2"/>
              </a:solidFill>
            </a:endParaRPr>
          </a:p>
        </p:txBody>
      </p:sp>
      <p:pic>
        <p:nvPicPr>
          <p:cNvPr id="138384" name="Picture 1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8" y="908720"/>
            <a:ext cx="901705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80096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olienvorlage ITZ_vRE">
  <a:themeElements>
    <a:clrScheme name="Folienvorlage ITZ_vR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olienvorlage ITZ_vR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62" tIns="44438" rIns="90462" bIns="44438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62" tIns="44438" rIns="90462" bIns="44438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Folienvorlage ITZ_v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vorlage ITZ_v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ITZ_v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ITZ_v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ITZ_v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ITZ_v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ITZ_v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1746</Words>
  <Application>Microsoft Office PowerPoint</Application>
  <PresentationFormat>Bildschirmpräsentation (4:3)</PresentationFormat>
  <Paragraphs>592</Paragraphs>
  <Slides>52</Slides>
  <Notes>28</Notes>
  <HiddenSlides>8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52</vt:i4>
      </vt:variant>
    </vt:vector>
  </HeadingPairs>
  <TitlesOfParts>
    <vt:vector size="61" baseType="lpstr">
      <vt:lpstr>Arial</vt:lpstr>
      <vt:lpstr>Microsoft YaHei</vt:lpstr>
      <vt:lpstr>Times New Roman</vt:lpstr>
      <vt:lpstr>Verdana</vt:lpstr>
      <vt:lpstr>Calibri</vt:lpstr>
      <vt:lpstr>Wingdings</vt:lpstr>
      <vt:lpstr>1_Folienvorlage ITZ_vRE</vt:lpstr>
      <vt:lpstr>Photo Editor Photo</vt:lpstr>
      <vt:lpstr>Arbeitsblatt</vt:lpstr>
      <vt:lpstr>Rasseversammlung 2020  Spezialpferderassen, Kaltblutrassen, Criollo, Paso Rassen, Friesenpferd, Tinker,   Bayerischer Zuchtverband  für Kleinpferde und Spezialpferderassen e.V.</vt:lpstr>
      <vt:lpstr>Frühjahrskörung 2019 in Ansbach</vt:lpstr>
      <vt:lpstr>Landesschau 2019</vt:lpstr>
      <vt:lpstr>PowerPoint-Präsentation</vt:lpstr>
      <vt:lpstr>PowerPoint-Präsentation</vt:lpstr>
      <vt:lpstr>  </vt:lpstr>
      <vt:lpstr>Mitglieder nach Rasse (Gesamt 1324) </vt:lpstr>
      <vt:lpstr>Züchter der Spezialrassen (ca.30% vom BZVKS)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Anzahl Fohlen je Hengst 2019</vt:lpstr>
      <vt:lpstr>Spezialpferderassen und Kaltblutrassen</vt:lpstr>
      <vt:lpstr>Spezialpferderassen Topfohlen </vt:lpstr>
      <vt:lpstr>Kaltblutrassen- Topfohlen </vt:lpstr>
      <vt:lpstr>PowerPoint-Präsentation</vt:lpstr>
      <vt:lpstr>PSSM (Polysaccharid- Speicher- Myopathie Typ) 1</vt:lpstr>
      <vt:lpstr>Gentests – PSSM Typ1 </vt:lpstr>
      <vt:lpstr> Gentest PSSM Typ1  </vt:lpstr>
      <vt:lpstr>Belgian Draft Horse </vt:lpstr>
      <vt:lpstr>Belgian Draft Horse</vt:lpstr>
      <vt:lpstr>PowerPoint-Präsentation</vt:lpstr>
      <vt:lpstr>PowerPoint-Präsentation</vt:lpstr>
      <vt:lpstr>PowerPoint-Präsentation</vt:lpstr>
      <vt:lpstr>PowerPoint-Präsentation</vt:lpstr>
      <vt:lpstr>Vorteile des Systems ?</vt:lpstr>
      <vt:lpstr>Gefahr einer Nomenklaturänderung</vt:lpstr>
      <vt:lpstr>Gefahr einer Nomenklaturänderung</vt:lpstr>
      <vt:lpstr>Gefahr einer Nomenklaturänderung</vt:lpstr>
      <vt:lpstr>Alternativlösung:</vt:lpstr>
      <vt:lpstr>Alternativlösung:</vt:lpstr>
      <vt:lpstr>Alternativentwurf mit HLP-Pflicht:</vt:lpstr>
      <vt:lpstr>Alternativentwurf ohne HLP Pflicht:</vt:lpstr>
      <vt:lpstr>2. Süddeutsches Freizeitpferdechampionat </vt:lpstr>
      <vt:lpstr>PowerPoint-Präsentation</vt:lpstr>
      <vt:lpstr>AGS Hengstverzeichnis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für Ihre  Aufmerksamkeit!</vt:lpstr>
    </vt:vector>
  </TitlesOfParts>
  <Company>LFL-ITZ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BRUNA 2004</dc:title>
  <dc:creator>Dr. j. Dodenhoff</dc:creator>
  <cp:lastModifiedBy>Zimmermann, Beatrice (LfL)</cp:lastModifiedBy>
  <cp:revision>1023</cp:revision>
  <dcterms:created xsi:type="dcterms:W3CDTF">2004-01-21T16:01:18Z</dcterms:created>
  <dcterms:modified xsi:type="dcterms:W3CDTF">2020-02-28T18:09:01Z</dcterms:modified>
</cp:coreProperties>
</file>